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8288000" cy="10287000"/>
  <p:notesSz cx="6858000" cy="9144000"/>
  <p:embeddedFontLst>
    <p:embeddedFont>
      <p:font typeface="Arimo" panose="020B0604020202020204" pitchFamily="34" charset="0"/>
      <p:regular r:id="rId28"/>
    </p:embeddedFont>
    <p:embeddedFont>
      <p:font typeface="HK Grotesk Bold" pitchFamily="2" charset="77"/>
      <p:regular r:id="rId29"/>
    </p:embeddedFont>
    <p:embeddedFont>
      <p:font typeface="HK Grotesk Light" pitchFamily="2" charset="77"/>
      <p:regular r:id="rId30"/>
    </p:embeddedFont>
    <p:embeddedFont>
      <p:font typeface="HK Grotesk Medium" pitchFamily="2" charset="77"/>
      <p:regular r:id="rId31"/>
    </p:embeddedFont>
    <p:embeddedFont>
      <p:font typeface="Poppins" pitchFamily="2" charset="77"/>
      <p:regular r:id="rId32"/>
    </p:embeddedFont>
    <p:embeddedFont>
      <p:font typeface="Poppins Bold" pitchFamily="2" charset="77"/>
      <p:regular r:id="rId33"/>
    </p:embeddedFont>
    <p:embeddedFont>
      <p:font typeface="Poppins Italics" pitchFamily="2" charset="77"/>
      <p:regular r:id="rId34"/>
    </p:embeddedFont>
    <p:embeddedFont>
      <p:font typeface="Poppins Light" panose="00000400000000000000" pitchFamily="2" charset="77"/>
      <p:regular r:id="rId35"/>
    </p:embeddedFont>
    <p:embeddedFont>
      <p:font typeface="Poppins Medium" panose="00000600000000000000" pitchFamily="2" charset="77"/>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svg"/><Relationship Id="rId7"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jpe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hyperlink" Target="http://www.neuterready.com" TargetMode="External"/><Relationship Id="rId5" Type="http://schemas.openxmlformats.org/officeDocument/2006/relationships/image" Target="../media/image53.png"/><Relationship Id="rId10" Type="http://schemas.openxmlformats.org/officeDocument/2006/relationships/hyperlink" Target="http://www.neuterready.vet" TargetMode="External"/><Relationship Id="rId4" Type="http://schemas.openxmlformats.org/officeDocument/2006/relationships/image" Target="../media/image8.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jpe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png"/><Relationship Id="rId5" Type="http://schemas.openxmlformats.org/officeDocument/2006/relationships/image" Target="../media/image60.png"/><Relationship Id="rId10" Type="http://schemas.openxmlformats.org/officeDocument/2006/relationships/image" Target="../media/image7.png"/><Relationship Id="rId4" Type="http://schemas.openxmlformats.org/officeDocument/2006/relationships/image" Target="../media/image59.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4.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6.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5.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3.png"/><Relationship Id="rId5" Type="http://schemas.openxmlformats.org/officeDocument/2006/relationships/image" Target="../media/image69.jpeg"/><Relationship Id="rId10" Type="http://schemas.openxmlformats.org/officeDocument/2006/relationships/image" Target="../media/image8.png"/><Relationship Id="rId4" Type="http://schemas.openxmlformats.org/officeDocument/2006/relationships/image" Target="../media/image68.jpeg"/><Relationship Id="rId9" Type="http://schemas.openxmlformats.org/officeDocument/2006/relationships/image" Target="../media/image7.png"/><Relationship Id="rId1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4.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8.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jpe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8.png"/><Relationship Id="rId5" Type="http://schemas.openxmlformats.org/officeDocument/2006/relationships/image" Target="../media/image14.jpe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hyperlink" Target="https://www.frontiersin.org/research-topics/8524/effective-options-regarding-spay-or-neuter-of-dogs/magazin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478422" y="4139689"/>
            <a:ext cx="11890988" cy="1162050"/>
          </a:xfrm>
          <a:prstGeom prst="rect">
            <a:avLst/>
          </a:prstGeom>
        </p:spPr>
        <p:txBody>
          <a:bodyPr lIns="0" tIns="0" rIns="0" bIns="0" rtlCol="0" anchor="t">
            <a:spAutoFit/>
          </a:bodyPr>
          <a:lstStyle/>
          <a:p>
            <a:pPr algn="l">
              <a:lnSpc>
                <a:spcPts val="8640"/>
              </a:lnSpc>
            </a:pPr>
            <a:r>
              <a:rPr lang="en-US" sz="7200">
                <a:solidFill>
                  <a:srgbClr val="999999"/>
                </a:solidFill>
                <a:latin typeface="Poppins"/>
                <a:ea typeface="Poppins"/>
                <a:cs typeface="Poppins"/>
                <a:sym typeface="Poppins"/>
              </a:rPr>
              <a:t>Hormone Health for Pets</a:t>
            </a:r>
          </a:p>
        </p:txBody>
      </p:sp>
      <p:grpSp>
        <p:nvGrpSpPr>
          <p:cNvPr id="4" name="Group 4"/>
          <p:cNvGrpSpPr>
            <a:grpSpLocks noChangeAspect="1"/>
          </p:cNvGrpSpPr>
          <p:nvPr/>
        </p:nvGrpSpPr>
        <p:grpSpPr>
          <a:xfrm>
            <a:off x="9455287" y="1488712"/>
            <a:ext cx="8733674" cy="8798284"/>
            <a:chOff x="0" y="0"/>
            <a:chExt cx="11644898" cy="11731046"/>
          </a:xfrm>
        </p:grpSpPr>
        <p:sp>
          <p:nvSpPr>
            <p:cNvPr id="5" name="Freeform 5"/>
            <p:cNvSpPr/>
            <p:nvPr/>
          </p:nvSpPr>
          <p:spPr>
            <a:xfrm>
              <a:off x="0" y="0"/>
              <a:ext cx="11644884" cy="11730990"/>
            </a:xfrm>
            <a:custGeom>
              <a:avLst/>
              <a:gdLst/>
              <a:ahLst/>
              <a:cxnLst/>
              <a:rect l="l" t="t" r="r" b="b"/>
              <a:pathLst>
                <a:path w="11644884" h="11730990">
                  <a:moveTo>
                    <a:pt x="0" y="0"/>
                  </a:moveTo>
                  <a:lnTo>
                    <a:pt x="11644884" y="0"/>
                  </a:lnTo>
                  <a:lnTo>
                    <a:pt x="11644884" y="11730990"/>
                  </a:lnTo>
                  <a:lnTo>
                    <a:pt x="0" y="11730990"/>
                  </a:lnTo>
                  <a:lnTo>
                    <a:pt x="0" y="0"/>
                  </a:lnTo>
                  <a:close/>
                </a:path>
              </a:pathLst>
            </a:custGeom>
            <a:blipFill>
              <a:blip r:embed="rId4"/>
              <a:stretch>
                <a:fillRect r="-3" b="-19309"/>
              </a:stretch>
            </a:blipFill>
          </p:spPr>
        </p:sp>
      </p:grpSp>
      <p:grpSp>
        <p:nvGrpSpPr>
          <p:cNvPr id="6" name="Group 6"/>
          <p:cNvGrpSpPr>
            <a:grpSpLocks noChangeAspect="1"/>
          </p:cNvGrpSpPr>
          <p:nvPr/>
        </p:nvGrpSpPr>
        <p:grpSpPr>
          <a:xfrm>
            <a:off x="10513311" y="2996702"/>
            <a:ext cx="685800" cy="685800"/>
            <a:chOff x="0" y="0"/>
            <a:chExt cx="914400" cy="914400"/>
          </a:xfrm>
        </p:grpSpPr>
        <p:sp>
          <p:nvSpPr>
            <p:cNvPr id="7" name="Freeform 7"/>
            <p:cNvSpPr/>
            <p:nvPr/>
          </p:nvSpPr>
          <p:spPr>
            <a:xfrm>
              <a:off x="0" y="0"/>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grpSp>
      <p:grpSp>
        <p:nvGrpSpPr>
          <p:cNvPr id="8" name="Group 8"/>
          <p:cNvGrpSpPr>
            <a:grpSpLocks noChangeAspect="1"/>
          </p:cNvGrpSpPr>
          <p:nvPr/>
        </p:nvGrpSpPr>
        <p:grpSpPr>
          <a:xfrm>
            <a:off x="12205800" y="6872355"/>
            <a:ext cx="578887" cy="578888"/>
            <a:chOff x="0" y="0"/>
            <a:chExt cx="771850" cy="771850"/>
          </a:xfrm>
        </p:grpSpPr>
        <p:sp>
          <p:nvSpPr>
            <p:cNvPr id="9" name="Freeform 9"/>
            <p:cNvSpPr/>
            <p:nvPr/>
          </p:nvSpPr>
          <p:spPr>
            <a:xfrm>
              <a:off x="0" y="0"/>
              <a:ext cx="771906" cy="771906"/>
            </a:xfrm>
            <a:custGeom>
              <a:avLst/>
              <a:gdLst/>
              <a:ahLst/>
              <a:cxnLst/>
              <a:rect l="l" t="t" r="r" b="b"/>
              <a:pathLst>
                <a:path w="771906" h="771906">
                  <a:moveTo>
                    <a:pt x="0" y="0"/>
                  </a:moveTo>
                  <a:lnTo>
                    <a:pt x="771906" y="0"/>
                  </a:lnTo>
                  <a:lnTo>
                    <a:pt x="771906" y="771906"/>
                  </a:lnTo>
                  <a:lnTo>
                    <a:pt x="0" y="771906"/>
                  </a:lnTo>
                  <a:lnTo>
                    <a:pt x="0" y="0"/>
                  </a:lnTo>
                  <a:close/>
                </a:path>
              </a:pathLst>
            </a:custGeom>
            <a:blipFill>
              <a:blip r:embed="rId6"/>
              <a:stretch>
                <a:fillRect r="7" b="7"/>
              </a:stretch>
            </a:blipFill>
          </p:spPr>
        </p:sp>
      </p:grpSp>
      <p:grpSp>
        <p:nvGrpSpPr>
          <p:cNvPr id="10" name="Group 10"/>
          <p:cNvGrpSpPr>
            <a:grpSpLocks noChangeAspect="1"/>
          </p:cNvGrpSpPr>
          <p:nvPr/>
        </p:nvGrpSpPr>
        <p:grpSpPr>
          <a:xfrm>
            <a:off x="16351202" y="1758225"/>
            <a:ext cx="416287" cy="416288"/>
            <a:chOff x="0" y="0"/>
            <a:chExt cx="555050" cy="555050"/>
          </a:xfrm>
        </p:grpSpPr>
        <p:sp>
          <p:nvSpPr>
            <p:cNvPr id="11" name="Freeform 11"/>
            <p:cNvSpPr/>
            <p:nvPr/>
          </p:nvSpPr>
          <p:spPr>
            <a:xfrm>
              <a:off x="0" y="0"/>
              <a:ext cx="554990" cy="554990"/>
            </a:xfrm>
            <a:custGeom>
              <a:avLst/>
              <a:gdLst/>
              <a:ahLst/>
              <a:cxnLst/>
              <a:rect l="l" t="t" r="r" b="b"/>
              <a:pathLst>
                <a:path w="554990" h="554990">
                  <a:moveTo>
                    <a:pt x="0" y="0"/>
                  </a:moveTo>
                  <a:lnTo>
                    <a:pt x="554990" y="0"/>
                  </a:lnTo>
                  <a:lnTo>
                    <a:pt x="554990" y="554990"/>
                  </a:lnTo>
                  <a:lnTo>
                    <a:pt x="0" y="554990"/>
                  </a:lnTo>
                  <a:lnTo>
                    <a:pt x="0" y="0"/>
                  </a:lnTo>
                  <a:close/>
                </a:path>
              </a:pathLst>
            </a:custGeom>
            <a:blipFill>
              <a:blip r:embed="rId7"/>
              <a:stretch>
                <a:fillRect r="-10" b="-10"/>
              </a:stretch>
            </a:blipFill>
          </p:spPr>
        </p:sp>
      </p:grpSp>
      <p:grpSp>
        <p:nvGrpSpPr>
          <p:cNvPr id="12" name="Group 12"/>
          <p:cNvGrpSpPr>
            <a:grpSpLocks noChangeAspect="1"/>
          </p:cNvGrpSpPr>
          <p:nvPr/>
        </p:nvGrpSpPr>
        <p:grpSpPr>
          <a:xfrm>
            <a:off x="12981372" y="414788"/>
            <a:ext cx="1241036" cy="1246950"/>
            <a:chOff x="0" y="0"/>
            <a:chExt cx="1654714" cy="1662600"/>
          </a:xfrm>
        </p:grpSpPr>
        <p:sp>
          <p:nvSpPr>
            <p:cNvPr id="13" name="Freeform 13"/>
            <p:cNvSpPr/>
            <p:nvPr/>
          </p:nvSpPr>
          <p:spPr>
            <a:xfrm>
              <a:off x="0" y="0"/>
              <a:ext cx="1654683" cy="1662557"/>
            </a:xfrm>
            <a:custGeom>
              <a:avLst/>
              <a:gdLst/>
              <a:ahLst/>
              <a:cxnLst/>
              <a:rect l="l" t="t" r="r" b="b"/>
              <a:pathLst>
                <a:path w="1654683" h="1662557">
                  <a:moveTo>
                    <a:pt x="0" y="0"/>
                  </a:moveTo>
                  <a:lnTo>
                    <a:pt x="1654683" y="0"/>
                  </a:lnTo>
                  <a:lnTo>
                    <a:pt x="1654683" y="1662557"/>
                  </a:lnTo>
                  <a:lnTo>
                    <a:pt x="0" y="1662557"/>
                  </a:lnTo>
                  <a:lnTo>
                    <a:pt x="0" y="0"/>
                  </a:lnTo>
                  <a:close/>
                </a:path>
              </a:pathLst>
            </a:custGeom>
            <a:blipFill>
              <a:blip r:embed="rId8"/>
              <a:stretch>
                <a:fillRect r="-2" b="-2"/>
              </a:stretch>
            </a:blipFill>
          </p:spPr>
        </p:sp>
      </p:grpSp>
      <p:grpSp>
        <p:nvGrpSpPr>
          <p:cNvPr id="14" name="Group 14"/>
          <p:cNvGrpSpPr/>
          <p:nvPr/>
        </p:nvGrpSpPr>
        <p:grpSpPr>
          <a:xfrm>
            <a:off x="15991054" y="9757252"/>
            <a:ext cx="2296946" cy="529748"/>
            <a:chOff x="0" y="0"/>
            <a:chExt cx="3062595" cy="706331"/>
          </a:xfrm>
        </p:grpSpPr>
        <p:sp>
          <p:nvSpPr>
            <p:cNvPr id="15" name="Freeform 15"/>
            <p:cNvSpPr/>
            <p:nvPr/>
          </p:nvSpPr>
          <p:spPr>
            <a:xfrm>
              <a:off x="0" y="0"/>
              <a:ext cx="3062595" cy="706331"/>
            </a:xfrm>
            <a:custGeom>
              <a:avLst/>
              <a:gdLst/>
              <a:ahLst/>
              <a:cxnLst/>
              <a:rect l="l" t="t" r="r" b="b"/>
              <a:pathLst>
                <a:path w="3062595" h="706331">
                  <a:moveTo>
                    <a:pt x="0" y="0"/>
                  </a:moveTo>
                  <a:lnTo>
                    <a:pt x="3062595" y="0"/>
                  </a:lnTo>
                  <a:lnTo>
                    <a:pt x="3062595" y="706331"/>
                  </a:lnTo>
                  <a:lnTo>
                    <a:pt x="0" y="706331"/>
                  </a:lnTo>
                  <a:lnTo>
                    <a:pt x="0" y="0"/>
                  </a:lnTo>
                  <a:close/>
                </a:path>
              </a:pathLst>
            </a:custGeom>
            <a:blipFill>
              <a:blip r:embed="rId9"/>
              <a:stretch>
                <a:fillRect l="-628" r="-67498" b="-607119"/>
              </a:stretch>
            </a:blipFill>
          </p:spPr>
        </p:sp>
        <p:sp>
          <p:nvSpPr>
            <p:cNvPr id="16" name="Freeform 16"/>
            <p:cNvSpPr/>
            <p:nvPr/>
          </p:nvSpPr>
          <p:spPr>
            <a:xfrm>
              <a:off x="167099" y="69320"/>
              <a:ext cx="2751899" cy="567835"/>
            </a:xfrm>
            <a:custGeom>
              <a:avLst/>
              <a:gdLst/>
              <a:ahLst/>
              <a:cxnLst/>
              <a:rect l="l" t="t" r="r" b="b"/>
              <a:pathLst>
                <a:path w="2751899" h="567835">
                  <a:moveTo>
                    <a:pt x="0" y="0"/>
                  </a:moveTo>
                  <a:lnTo>
                    <a:pt x="2751898" y="0"/>
                  </a:lnTo>
                  <a:lnTo>
                    <a:pt x="2751898" y="567834"/>
                  </a:lnTo>
                  <a:lnTo>
                    <a:pt x="0" y="567834"/>
                  </a:lnTo>
                  <a:lnTo>
                    <a:pt x="0" y="0"/>
                  </a:lnTo>
                  <a:close/>
                </a:path>
              </a:pathLst>
            </a:custGeom>
            <a:blipFill>
              <a:blip r:embed="rId10"/>
              <a:stretch>
                <a:fillRect r="-23096" b="-78421"/>
              </a:stretch>
            </a:blipFill>
          </p:spPr>
        </p:sp>
      </p:grpSp>
      <p:sp>
        <p:nvSpPr>
          <p:cNvPr id="17" name="TextBox 17"/>
          <p:cNvSpPr txBox="1"/>
          <p:nvPr/>
        </p:nvSpPr>
        <p:spPr>
          <a:xfrm>
            <a:off x="562455" y="9565041"/>
            <a:ext cx="4824050" cy="219075"/>
          </a:xfrm>
          <a:prstGeom prst="rect">
            <a:avLst/>
          </a:prstGeom>
        </p:spPr>
        <p:txBody>
          <a:bodyPr lIns="0" tIns="0" rIns="0" bIns="0" rtlCol="0" anchor="t">
            <a:spAutoFit/>
          </a:bodyPr>
          <a:lstStyle/>
          <a:p>
            <a:pPr algn="l">
              <a:lnSpc>
                <a:spcPts val="1620"/>
              </a:lnSpc>
            </a:pPr>
            <a:r>
              <a:rPr lang="en-US" sz="1350">
                <a:solidFill>
                  <a:srgbClr val="0A0A0A"/>
                </a:solidFill>
                <a:latin typeface="Poppins"/>
                <a:ea typeface="Poppins"/>
                <a:cs typeface="Poppins"/>
                <a:sym typeface="Poppins"/>
              </a:rPr>
              <a:t>Copyright © 2026 - InsituGen. All Rights Reserved.</a:t>
            </a:r>
          </a:p>
        </p:txBody>
      </p:sp>
      <p:sp>
        <p:nvSpPr>
          <p:cNvPr id="18" name="TextBox 18"/>
          <p:cNvSpPr txBox="1"/>
          <p:nvPr/>
        </p:nvSpPr>
        <p:spPr>
          <a:xfrm>
            <a:off x="478422" y="5143500"/>
            <a:ext cx="7697242" cy="572134"/>
          </a:xfrm>
          <a:prstGeom prst="rect">
            <a:avLst/>
          </a:prstGeom>
        </p:spPr>
        <p:txBody>
          <a:bodyPr lIns="0" tIns="0" rIns="0" bIns="0" rtlCol="0" anchor="t">
            <a:spAutoFit/>
          </a:bodyPr>
          <a:lstStyle/>
          <a:p>
            <a:pPr algn="l">
              <a:lnSpc>
                <a:spcPts val="4179"/>
              </a:lnSpc>
              <a:spcBef>
                <a:spcPct val="0"/>
              </a:spcBef>
            </a:pPr>
            <a:r>
              <a:rPr lang="en-US" sz="3799">
                <a:solidFill>
                  <a:srgbClr val="FEBA01"/>
                </a:solidFill>
                <a:latin typeface="Poppins"/>
                <a:ea typeface="Poppins"/>
                <a:cs typeface="Poppins"/>
                <a:sym typeface="Poppins"/>
              </a:rPr>
              <a:t>Your dog deserves to live longer</a:t>
            </a:r>
          </a:p>
        </p:txBody>
      </p:sp>
      <p:sp>
        <p:nvSpPr>
          <p:cNvPr id="19" name="TextBox 19"/>
          <p:cNvSpPr txBox="1"/>
          <p:nvPr/>
        </p:nvSpPr>
        <p:spPr>
          <a:xfrm>
            <a:off x="478422" y="6348480"/>
            <a:ext cx="7111380" cy="523875"/>
          </a:xfrm>
          <a:prstGeom prst="rect">
            <a:avLst/>
          </a:prstGeom>
        </p:spPr>
        <p:txBody>
          <a:bodyPr lIns="0" tIns="0" rIns="0" bIns="0" rtlCol="0" anchor="t">
            <a:spAutoFit/>
          </a:bodyPr>
          <a:lstStyle/>
          <a:p>
            <a:pPr algn="l">
              <a:lnSpc>
                <a:spcPts val="3959"/>
              </a:lnSpc>
              <a:spcBef>
                <a:spcPct val="0"/>
              </a:spcBef>
            </a:pPr>
            <a:r>
              <a:rPr lang="en-US" sz="3299">
                <a:solidFill>
                  <a:srgbClr val="000000"/>
                </a:solidFill>
                <a:latin typeface="Poppins"/>
                <a:ea typeface="Poppins"/>
                <a:cs typeface="Poppins"/>
                <a:sym typeface="Poppins"/>
              </a:rPr>
              <a:t>NZ$ 2m bridge round capital raise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2408327" y="2588728"/>
            <a:ext cx="7259824" cy="1305836"/>
            <a:chOff x="0" y="0"/>
            <a:chExt cx="1912053" cy="343924"/>
          </a:xfrm>
        </p:grpSpPr>
        <p:sp>
          <p:nvSpPr>
            <p:cNvPr id="4" name="Freeform 4"/>
            <p:cNvSpPr/>
            <p:nvPr/>
          </p:nvSpPr>
          <p:spPr>
            <a:xfrm>
              <a:off x="0" y="0"/>
              <a:ext cx="1912052" cy="343924"/>
            </a:xfrm>
            <a:custGeom>
              <a:avLst/>
              <a:gdLst/>
              <a:ahLst/>
              <a:cxnLst/>
              <a:rect l="l" t="t" r="r" b="b"/>
              <a:pathLst>
                <a:path w="1912052" h="343924">
                  <a:moveTo>
                    <a:pt x="0" y="0"/>
                  </a:moveTo>
                  <a:lnTo>
                    <a:pt x="1912052" y="0"/>
                  </a:lnTo>
                  <a:lnTo>
                    <a:pt x="1912052" y="343924"/>
                  </a:lnTo>
                  <a:lnTo>
                    <a:pt x="0" y="343924"/>
                  </a:lnTo>
                  <a:close/>
                </a:path>
              </a:pathLst>
            </a:custGeom>
            <a:solidFill>
              <a:srgbClr val="0C8FB7"/>
            </a:solidFill>
          </p:spPr>
        </p:sp>
        <p:sp>
          <p:nvSpPr>
            <p:cNvPr id="5" name="TextBox 5"/>
            <p:cNvSpPr txBox="1"/>
            <p:nvPr/>
          </p:nvSpPr>
          <p:spPr>
            <a:xfrm>
              <a:off x="0" y="0"/>
              <a:ext cx="1912053" cy="343924"/>
            </a:xfrm>
            <a:prstGeom prst="rect">
              <a:avLst/>
            </a:prstGeom>
          </p:spPr>
          <p:txBody>
            <a:bodyPr lIns="50800" tIns="50800" rIns="50800" bIns="50800" rtlCol="0" anchor="ctr"/>
            <a:lstStyle/>
            <a:p>
              <a:pPr algn="ctr">
                <a:lnSpc>
                  <a:spcPts val="2344"/>
                </a:lnSpc>
              </a:pPr>
              <a:endParaRPr/>
            </a:p>
          </p:txBody>
        </p:sp>
      </p:grpSp>
      <p:grpSp>
        <p:nvGrpSpPr>
          <p:cNvPr id="6" name="Group 6"/>
          <p:cNvGrpSpPr/>
          <p:nvPr/>
        </p:nvGrpSpPr>
        <p:grpSpPr>
          <a:xfrm>
            <a:off x="1622387" y="2497737"/>
            <a:ext cx="1520385" cy="152038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01"/>
            </a:solidFill>
          </p:spPr>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344"/>
                </a:lnSpc>
              </a:pPr>
              <a:endParaRPr/>
            </a:p>
          </p:txBody>
        </p:sp>
      </p:grpSp>
      <p:sp>
        <p:nvSpPr>
          <p:cNvPr id="9" name="Freeform 9"/>
          <p:cNvSpPr/>
          <p:nvPr/>
        </p:nvSpPr>
        <p:spPr>
          <a:xfrm>
            <a:off x="1874429" y="2851409"/>
            <a:ext cx="1016302" cy="813041"/>
          </a:xfrm>
          <a:custGeom>
            <a:avLst/>
            <a:gdLst/>
            <a:ahLst/>
            <a:cxnLst/>
            <a:rect l="l" t="t" r="r" b="b"/>
            <a:pathLst>
              <a:path w="1016302" h="813041">
                <a:moveTo>
                  <a:pt x="0" y="0"/>
                </a:moveTo>
                <a:lnTo>
                  <a:pt x="1016301" y="0"/>
                </a:lnTo>
                <a:lnTo>
                  <a:pt x="1016301" y="813041"/>
                </a:lnTo>
                <a:lnTo>
                  <a:pt x="0" y="813041"/>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2382579" y="4370982"/>
            <a:ext cx="7259824" cy="1305836"/>
            <a:chOff x="0" y="0"/>
            <a:chExt cx="1912053" cy="343924"/>
          </a:xfrm>
        </p:grpSpPr>
        <p:sp>
          <p:nvSpPr>
            <p:cNvPr id="11" name="Freeform 11"/>
            <p:cNvSpPr/>
            <p:nvPr/>
          </p:nvSpPr>
          <p:spPr>
            <a:xfrm>
              <a:off x="0" y="0"/>
              <a:ext cx="1912052" cy="343924"/>
            </a:xfrm>
            <a:custGeom>
              <a:avLst/>
              <a:gdLst/>
              <a:ahLst/>
              <a:cxnLst/>
              <a:rect l="l" t="t" r="r" b="b"/>
              <a:pathLst>
                <a:path w="1912052" h="343924">
                  <a:moveTo>
                    <a:pt x="0" y="0"/>
                  </a:moveTo>
                  <a:lnTo>
                    <a:pt x="1912052" y="0"/>
                  </a:lnTo>
                  <a:lnTo>
                    <a:pt x="1912052" y="343924"/>
                  </a:lnTo>
                  <a:lnTo>
                    <a:pt x="0" y="343924"/>
                  </a:lnTo>
                  <a:close/>
                </a:path>
              </a:pathLst>
            </a:custGeom>
            <a:solidFill>
              <a:srgbClr val="0C8FB7"/>
            </a:solidFill>
          </p:spPr>
        </p:sp>
        <p:sp>
          <p:nvSpPr>
            <p:cNvPr id="12" name="TextBox 12"/>
            <p:cNvSpPr txBox="1"/>
            <p:nvPr/>
          </p:nvSpPr>
          <p:spPr>
            <a:xfrm>
              <a:off x="0" y="0"/>
              <a:ext cx="1912053" cy="343924"/>
            </a:xfrm>
            <a:prstGeom prst="rect">
              <a:avLst/>
            </a:prstGeom>
          </p:spPr>
          <p:txBody>
            <a:bodyPr lIns="50800" tIns="50800" rIns="50800" bIns="50800" rtlCol="0" anchor="ctr"/>
            <a:lstStyle/>
            <a:p>
              <a:pPr algn="ctr">
                <a:lnSpc>
                  <a:spcPts val="2344"/>
                </a:lnSpc>
              </a:pPr>
              <a:endParaRPr/>
            </a:p>
          </p:txBody>
        </p:sp>
      </p:grpSp>
      <p:grpSp>
        <p:nvGrpSpPr>
          <p:cNvPr id="13" name="Group 13"/>
          <p:cNvGrpSpPr/>
          <p:nvPr/>
        </p:nvGrpSpPr>
        <p:grpSpPr>
          <a:xfrm>
            <a:off x="1622387" y="4263707"/>
            <a:ext cx="1520385" cy="152038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01"/>
            </a:solidFill>
          </p:spPr>
        </p:sp>
        <p:sp>
          <p:nvSpPr>
            <p:cNvPr id="15" name="TextBox 15"/>
            <p:cNvSpPr txBox="1"/>
            <p:nvPr/>
          </p:nvSpPr>
          <p:spPr>
            <a:xfrm>
              <a:off x="76200" y="76200"/>
              <a:ext cx="660400" cy="660400"/>
            </a:xfrm>
            <a:prstGeom prst="rect">
              <a:avLst/>
            </a:prstGeom>
          </p:spPr>
          <p:txBody>
            <a:bodyPr lIns="50800" tIns="50800" rIns="50800" bIns="50800" rtlCol="0" anchor="ctr"/>
            <a:lstStyle/>
            <a:p>
              <a:pPr algn="ctr">
                <a:lnSpc>
                  <a:spcPts val="2344"/>
                </a:lnSpc>
              </a:pPr>
              <a:endParaRPr/>
            </a:p>
          </p:txBody>
        </p:sp>
      </p:grpSp>
      <p:sp>
        <p:nvSpPr>
          <p:cNvPr id="16" name="Freeform 16"/>
          <p:cNvSpPr/>
          <p:nvPr/>
        </p:nvSpPr>
        <p:spPr>
          <a:xfrm>
            <a:off x="1874429" y="4491336"/>
            <a:ext cx="1067797" cy="1065128"/>
          </a:xfrm>
          <a:custGeom>
            <a:avLst/>
            <a:gdLst/>
            <a:ahLst/>
            <a:cxnLst/>
            <a:rect l="l" t="t" r="r" b="b"/>
            <a:pathLst>
              <a:path w="1067797" h="1065128">
                <a:moveTo>
                  <a:pt x="0" y="0"/>
                </a:moveTo>
                <a:lnTo>
                  <a:pt x="1067797" y="0"/>
                </a:lnTo>
                <a:lnTo>
                  <a:pt x="1067797" y="1065127"/>
                </a:lnTo>
                <a:lnTo>
                  <a:pt x="0" y="1065127"/>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17" name="Group 17"/>
          <p:cNvGrpSpPr/>
          <p:nvPr/>
        </p:nvGrpSpPr>
        <p:grpSpPr>
          <a:xfrm>
            <a:off x="2408327" y="6237254"/>
            <a:ext cx="7259824" cy="1305836"/>
            <a:chOff x="0" y="0"/>
            <a:chExt cx="1912053" cy="343924"/>
          </a:xfrm>
        </p:grpSpPr>
        <p:sp>
          <p:nvSpPr>
            <p:cNvPr id="18" name="Freeform 18"/>
            <p:cNvSpPr/>
            <p:nvPr/>
          </p:nvSpPr>
          <p:spPr>
            <a:xfrm>
              <a:off x="0" y="0"/>
              <a:ext cx="1912052" cy="343924"/>
            </a:xfrm>
            <a:custGeom>
              <a:avLst/>
              <a:gdLst/>
              <a:ahLst/>
              <a:cxnLst/>
              <a:rect l="l" t="t" r="r" b="b"/>
              <a:pathLst>
                <a:path w="1912052" h="343924">
                  <a:moveTo>
                    <a:pt x="0" y="0"/>
                  </a:moveTo>
                  <a:lnTo>
                    <a:pt x="1912052" y="0"/>
                  </a:lnTo>
                  <a:lnTo>
                    <a:pt x="1912052" y="343924"/>
                  </a:lnTo>
                  <a:lnTo>
                    <a:pt x="0" y="343924"/>
                  </a:lnTo>
                  <a:close/>
                </a:path>
              </a:pathLst>
            </a:custGeom>
            <a:solidFill>
              <a:srgbClr val="0C8FB7"/>
            </a:solidFill>
          </p:spPr>
        </p:sp>
        <p:sp>
          <p:nvSpPr>
            <p:cNvPr id="19" name="TextBox 19"/>
            <p:cNvSpPr txBox="1"/>
            <p:nvPr/>
          </p:nvSpPr>
          <p:spPr>
            <a:xfrm>
              <a:off x="0" y="0"/>
              <a:ext cx="1912053" cy="343924"/>
            </a:xfrm>
            <a:prstGeom prst="rect">
              <a:avLst/>
            </a:prstGeom>
          </p:spPr>
          <p:txBody>
            <a:bodyPr lIns="50800" tIns="50800" rIns="50800" bIns="50800" rtlCol="0" anchor="ctr"/>
            <a:lstStyle/>
            <a:p>
              <a:pPr algn="ctr">
                <a:lnSpc>
                  <a:spcPts val="2344"/>
                </a:lnSpc>
              </a:pPr>
              <a:endParaRPr/>
            </a:p>
          </p:txBody>
        </p:sp>
      </p:grpSp>
      <p:grpSp>
        <p:nvGrpSpPr>
          <p:cNvPr id="20" name="Group 20"/>
          <p:cNvGrpSpPr/>
          <p:nvPr/>
        </p:nvGrpSpPr>
        <p:grpSpPr>
          <a:xfrm>
            <a:off x="1622387" y="6129979"/>
            <a:ext cx="1520385" cy="152038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01"/>
            </a:solidFill>
          </p:spPr>
        </p:sp>
        <p:sp>
          <p:nvSpPr>
            <p:cNvPr id="22" name="TextBox 22"/>
            <p:cNvSpPr txBox="1"/>
            <p:nvPr/>
          </p:nvSpPr>
          <p:spPr>
            <a:xfrm>
              <a:off x="76200" y="76200"/>
              <a:ext cx="660400" cy="660400"/>
            </a:xfrm>
            <a:prstGeom prst="rect">
              <a:avLst/>
            </a:prstGeom>
          </p:spPr>
          <p:txBody>
            <a:bodyPr lIns="50800" tIns="50800" rIns="50800" bIns="50800" rtlCol="0" anchor="ctr"/>
            <a:lstStyle/>
            <a:p>
              <a:pPr algn="ctr">
                <a:lnSpc>
                  <a:spcPts val="2344"/>
                </a:lnSpc>
              </a:pPr>
              <a:endParaRPr/>
            </a:p>
          </p:txBody>
        </p:sp>
      </p:grpSp>
      <p:sp>
        <p:nvSpPr>
          <p:cNvPr id="23" name="Freeform 23"/>
          <p:cNvSpPr/>
          <p:nvPr/>
        </p:nvSpPr>
        <p:spPr>
          <a:xfrm>
            <a:off x="1775438" y="6488942"/>
            <a:ext cx="1115292" cy="906175"/>
          </a:xfrm>
          <a:custGeom>
            <a:avLst/>
            <a:gdLst/>
            <a:ahLst/>
            <a:cxnLst/>
            <a:rect l="l" t="t" r="r" b="b"/>
            <a:pathLst>
              <a:path w="1115292" h="906175">
                <a:moveTo>
                  <a:pt x="0" y="0"/>
                </a:moveTo>
                <a:lnTo>
                  <a:pt x="1115292" y="0"/>
                </a:lnTo>
                <a:lnTo>
                  <a:pt x="1115292" y="906175"/>
                </a:lnTo>
                <a:lnTo>
                  <a:pt x="0" y="906175"/>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24" name="Group 24"/>
          <p:cNvGrpSpPr/>
          <p:nvPr/>
        </p:nvGrpSpPr>
        <p:grpSpPr>
          <a:xfrm>
            <a:off x="2408327" y="7993264"/>
            <a:ext cx="7259824" cy="1305836"/>
            <a:chOff x="0" y="0"/>
            <a:chExt cx="1912053" cy="343924"/>
          </a:xfrm>
        </p:grpSpPr>
        <p:sp>
          <p:nvSpPr>
            <p:cNvPr id="25" name="Freeform 25"/>
            <p:cNvSpPr/>
            <p:nvPr/>
          </p:nvSpPr>
          <p:spPr>
            <a:xfrm>
              <a:off x="0" y="0"/>
              <a:ext cx="1912052" cy="343924"/>
            </a:xfrm>
            <a:custGeom>
              <a:avLst/>
              <a:gdLst/>
              <a:ahLst/>
              <a:cxnLst/>
              <a:rect l="l" t="t" r="r" b="b"/>
              <a:pathLst>
                <a:path w="1912052" h="343924">
                  <a:moveTo>
                    <a:pt x="0" y="0"/>
                  </a:moveTo>
                  <a:lnTo>
                    <a:pt x="1912052" y="0"/>
                  </a:lnTo>
                  <a:lnTo>
                    <a:pt x="1912052" y="343924"/>
                  </a:lnTo>
                  <a:lnTo>
                    <a:pt x="0" y="343924"/>
                  </a:lnTo>
                  <a:close/>
                </a:path>
              </a:pathLst>
            </a:custGeom>
            <a:solidFill>
              <a:srgbClr val="0C8FB7"/>
            </a:solidFill>
          </p:spPr>
        </p:sp>
        <p:sp>
          <p:nvSpPr>
            <p:cNvPr id="26" name="TextBox 26"/>
            <p:cNvSpPr txBox="1"/>
            <p:nvPr/>
          </p:nvSpPr>
          <p:spPr>
            <a:xfrm>
              <a:off x="0" y="0"/>
              <a:ext cx="1912053" cy="343924"/>
            </a:xfrm>
            <a:prstGeom prst="rect">
              <a:avLst/>
            </a:prstGeom>
          </p:spPr>
          <p:txBody>
            <a:bodyPr lIns="50800" tIns="50800" rIns="50800" bIns="50800" rtlCol="0" anchor="ctr"/>
            <a:lstStyle/>
            <a:p>
              <a:pPr algn="ctr">
                <a:lnSpc>
                  <a:spcPts val="2344"/>
                </a:lnSpc>
              </a:pPr>
              <a:endParaRPr/>
            </a:p>
          </p:txBody>
        </p:sp>
      </p:grpSp>
      <p:grpSp>
        <p:nvGrpSpPr>
          <p:cNvPr id="27" name="Group 27"/>
          <p:cNvGrpSpPr/>
          <p:nvPr/>
        </p:nvGrpSpPr>
        <p:grpSpPr>
          <a:xfrm>
            <a:off x="1622387" y="7898014"/>
            <a:ext cx="1520385" cy="152038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01"/>
            </a:solidFill>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344"/>
                </a:lnSpc>
              </a:pPr>
              <a:endParaRPr/>
            </a:p>
          </p:txBody>
        </p:sp>
      </p:grpSp>
      <p:sp>
        <p:nvSpPr>
          <p:cNvPr id="30" name="Freeform 30"/>
          <p:cNvSpPr/>
          <p:nvPr/>
        </p:nvSpPr>
        <p:spPr>
          <a:xfrm>
            <a:off x="1824780" y="8326639"/>
            <a:ext cx="1115599" cy="732112"/>
          </a:xfrm>
          <a:custGeom>
            <a:avLst/>
            <a:gdLst/>
            <a:ahLst/>
            <a:cxnLst/>
            <a:rect l="l" t="t" r="r" b="b"/>
            <a:pathLst>
              <a:path w="1115599" h="732112">
                <a:moveTo>
                  <a:pt x="0" y="0"/>
                </a:moveTo>
                <a:lnTo>
                  <a:pt x="1115599" y="0"/>
                </a:lnTo>
                <a:lnTo>
                  <a:pt x="1115599" y="732113"/>
                </a:lnTo>
                <a:lnTo>
                  <a:pt x="0" y="732113"/>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31" name="Freeform 31"/>
          <p:cNvSpPr/>
          <p:nvPr/>
        </p:nvSpPr>
        <p:spPr>
          <a:xfrm>
            <a:off x="10447828" y="2138405"/>
            <a:ext cx="5242163" cy="6920347"/>
          </a:xfrm>
          <a:custGeom>
            <a:avLst/>
            <a:gdLst/>
            <a:ahLst/>
            <a:cxnLst/>
            <a:rect l="l" t="t" r="r" b="b"/>
            <a:pathLst>
              <a:path w="5242163" h="6920347">
                <a:moveTo>
                  <a:pt x="0" y="0"/>
                </a:moveTo>
                <a:lnTo>
                  <a:pt x="5242162" y="0"/>
                </a:lnTo>
                <a:lnTo>
                  <a:pt x="5242162" y="6920347"/>
                </a:lnTo>
                <a:lnTo>
                  <a:pt x="0" y="6920347"/>
                </a:lnTo>
                <a:lnTo>
                  <a:pt x="0" y="0"/>
                </a:lnTo>
                <a:close/>
              </a:path>
            </a:pathLst>
          </a:custGeom>
          <a:blipFill>
            <a:blip r:embed="rId7"/>
            <a:stretch>
              <a:fillRect/>
            </a:stretch>
          </a:blipFill>
        </p:spPr>
      </p:sp>
      <p:sp>
        <p:nvSpPr>
          <p:cNvPr id="32" name="TextBox 32"/>
          <p:cNvSpPr txBox="1"/>
          <p:nvPr/>
        </p:nvSpPr>
        <p:spPr>
          <a:xfrm>
            <a:off x="3289772" y="2851409"/>
            <a:ext cx="6256580" cy="640846"/>
          </a:xfrm>
          <a:prstGeom prst="rect">
            <a:avLst/>
          </a:prstGeom>
        </p:spPr>
        <p:txBody>
          <a:bodyPr lIns="0" tIns="0" rIns="0" bIns="0" rtlCol="0" anchor="t">
            <a:spAutoFit/>
          </a:bodyPr>
          <a:lstStyle/>
          <a:p>
            <a:pPr algn="l">
              <a:lnSpc>
                <a:spcPts val="2437"/>
              </a:lnSpc>
              <a:spcBef>
                <a:spcPct val="0"/>
              </a:spcBef>
            </a:pPr>
            <a:r>
              <a:rPr lang="en-US" sz="2236" spc="22">
                <a:solidFill>
                  <a:srgbClr val="FFFCFC"/>
                </a:solidFill>
                <a:latin typeface="Poppins"/>
                <a:ea typeface="Poppins"/>
                <a:cs typeface="Poppins"/>
                <a:sym typeface="Poppins"/>
              </a:rPr>
              <a:t>Animal Healthcare market is forecast to grow at a CAGR of 9.4% from 2025 to 2034*</a:t>
            </a:r>
          </a:p>
        </p:txBody>
      </p:sp>
      <p:sp>
        <p:nvSpPr>
          <p:cNvPr id="33" name="TextBox 33"/>
          <p:cNvSpPr txBox="1"/>
          <p:nvPr/>
        </p:nvSpPr>
        <p:spPr>
          <a:xfrm>
            <a:off x="3289772" y="4840091"/>
            <a:ext cx="6107492" cy="367189"/>
          </a:xfrm>
          <a:prstGeom prst="rect">
            <a:avLst/>
          </a:prstGeom>
        </p:spPr>
        <p:txBody>
          <a:bodyPr lIns="0" tIns="0" rIns="0" bIns="0" rtlCol="0" anchor="t">
            <a:spAutoFit/>
          </a:bodyPr>
          <a:lstStyle/>
          <a:p>
            <a:pPr algn="l">
              <a:lnSpc>
                <a:spcPts val="2638"/>
              </a:lnSpc>
              <a:spcBef>
                <a:spcPct val="0"/>
              </a:spcBef>
            </a:pPr>
            <a:r>
              <a:rPr lang="en-US" sz="2420" spc="24">
                <a:solidFill>
                  <a:srgbClr val="FFFCFC"/>
                </a:solidFill>
                <a:latin typeface="Poppins"/>
                <a:ea typeface="Poppins"/>
                <a:cs typeface="Poppins"/>
                <a:sym typeface="Poppins"/>
              </a:rPr>
              <a:t>Expanding and aging pet population**</a:t>
            </a:r>
          </a:p>
        </p:txBody>
      </p:sp>
      <p:sp>
        <p:nvSpPr>
          <p:cNvPr id="34" name="TextBox 34"/>
          <p:cNvSpPr txBox="1"/>
          <p:nvPr/>
        </p:nvSpPr>
        <p:spPr>
          <a:xfrm>
            <a:off x="3289772" y="6488942"/>
            <a:ext cx="6182036" cy="700992"/>
          </a:xfrm>
          <a:prstGeom prst="rect">
            <a:avLst/>
          </a:prstGeom>
        </p:spPr>
        <p:txBody>
          <a:bodyPr lIns="0" tIns="0" rIns="0" bIns="0" rtlCol="0" anchor="t">
            <a:spAutoFit/>
          </a:bodyPr>
          <a:lstStyle/>
          <a:p>
            <a:pPr algn="l">
              <a:lnSpc>
                <a:spcPts val="2671"/>
              </a:lnSpc>
              <a:spcBef>
                <a:spcPct val="0"/>
              </a:spcBef>
            </a:pPr>
            <a:r>
              <a:rPr lang="en-US" sz="2451" spc="24">
                <a:solidFill>
                  <a:srgbClr val="FFFCFC"/>
                </a:solidFill>
                <a:latin typeface="Poppins"/>
                <a:ea typeface="Poppins"/>
                <a:cs typeface="Poppins"/>
                <a:sym typeface="Poppins"/>
              </a:rPr>
              <a:t>Pets living 10%+ longer and care expectations are expanding**</a:t>
            </a:r>
          </a:p>
        </p:txBody>
      </p:sp>
      <p:sp>
        <p:nvSpPr>
          <p:cNvPr id="35" name="TextBox 35"/>
          <p:cNvSpPr txBox="1"/>
          <p:nvPr/>
        </p:nvSpPr>
        <p:spPr>
          <a:xfrm>
            <a:off x="3289772" y="8342200"/>
            <a:ext cx="6107492" cy="700992"/>
          </a:xfrm>
          <a:prstGeom prst="rect">
            <a:avLst/>
          </a:prstGeom>
        </p:spPr>
        <p:txBody>
          <a:bodyPr lIns="0" tIns="0" rIns="0" bIns="0" rtlCol="0" anchor="t">
            <a:spAutoFit/>
          </a:bodyPr>
          <a:lstStyle/>
          <a:p>
            <a:pPr algn="l">
              <a:lnSpc>
                <a:spcPts val="2671"/>
              </a:lnSpc>
              <a:spcBef>
                <a:spcPct val="0"/>
              </a:spcBef>
            </a:pPr>
            <a:r>
              <a:rPr lang="en-US" sz="2451" spc="24">
                <a:solidFill>
                  <a:srgbClr val="FFFCFC"/>
                </a:solidFill>
                <a:latin typeface="Poppins"/>
                <a:ea typeface="Poppins"/>
                <a:cs typeface="Poppins"/>
                <a:sym typeface="Poppins"/>
              </a:rPr>
              <a:t>Demographic shift benefiting strengthening pet-parent bond**</a:t>
            </a:r>
          </a:p>
        </p:txBody>
      </p:sp>
      <p:sp>
        <p:nvSpPr>
          <p:cNvPr id="36" name="TextBox 36"/>
          <p:cNvSpPr txBox="1"/>
          <p:nvPr/>
        </p:nvSpPr>
        <p:spPr>
          <a:xfrm>
            <a:off x="10447828" y="9649302"/>
            <a:ext cx="5242163" cy="338900"/>
          </a:xfrm>
          <a:prstGeom prst="rect">
            <a:avLst/>
          </a:prstGeom>
        </p:spPr>
        <p:txBody>
          <a:bodyPr lIns="0" tIns="0" rIns="0" bIns="0" rtlCol="0" anchor="t">
            <a:spAutoFit/>
          </a:bodyPr>
          <a:lstStyle/>
          <a:p>
            <a:pPr algn="l">
              <a:lnSpc>
                <a:spcPts val="1303"/>
              </a:lnSpc>
            </a:pPr>
            <a:r>
              <a:rPr lang="en-US" sz="1185" spc="11">
                <a:solidFill>
                  <a:srgbClr val="001F3C"/>
                </a:solidFill>
                <a:latin typeface="Poppins"/>
                <a:ea typeface="Poppins"/>
                <a:cs typeface="Poppins"/>
                <a:sym typeface="Poppins"/>
              </a:rPr>
              <a:t>*https://www.precedenceresearch.com/animal-healthcare-market</a:t>
            </a:r>
          </a:p>
          <a:p>
            <a:pPr algn="l">
              <a:lnSpc>
                <a:spcPts val="1303"/>
              </a:lnSpc>
              <a:spcBef>
                <a:spcPct val="0"/>
              </a:spcBef>
            </a:pPr>
            <a:r>
              <a:rPr lang="en-US" sz="1185" spc="11">
                <a:solidFill>
                  <a:srgbClr val="001F3C"/>
                </a:solidFill>
                <a:latin typeface="Poppins"/>
                <a:ea typeface="Poppins"/>
                <a:cs typeface="Poppins"/>
                <a:sym typeface="Poppins"/>
              </a:rPr>
              <a:t>** IDEXX Laboratories Inc.</a:t>
            </a:r>
          </a:p>
        </p:txBody>
      </p:sp>
      <p:sp>
        <p:nvSpPr>
          <p:cNvPr id="37" name="TextBox 37"/>
          <p:cNvSpPr txBox="1"/>
          <p:nvPr/>
        </p:nvSpPr>
        <p:spPr>
          <a:xfrm>
            <a:off x="1230637" y="567055"/>
            <a:ext cx="16482343" cy="976312"/>
          </a:xfrm>
          <a:prstGeom prst="rect">
            <a:avLst/>
          </a:prstGeom>
        </p:spPr>
        <p:txBody>
          <a:bodyPr lIns="0" tIns="0" rIns="0" bIns="0" rtlCol="0" anchor="t">
            <a:spAutoFit/>
          </a:bodyPr>
          <a:lstStyle/>
          <a:p>
            <a:pPr marL="0" lvl="0" indent="0" algn="ctr">
              <a:lnSpc>
                <a:spcPts val="7012"/>
              </a:lnSpc>
            </a:pPr>
            <a:r>
              <a:rPr lang="en-US" sz="6374">
                <a:solidFill>
                  <a:srgbClr val="0A0A0A"/>
                </a:solidFill>
                <a:latin typeface="Poppins"/>
                <a:ea typeface="Poppins"/>
                <a:cs typeface="Poppins"/>
                <a:sym typeface="Poppins"/>
              </a:rPr>
              <a:t>Strong secular tailwinds in animal health</a:t>
            </a:r>
          </a:p>
        </p:txBody>
      </p:sp>
      <p:grpSp>
        <p:nvGrpSpPr>
          <p:cNvPr id="38" name="Group 38"/>
          <p:cNvGrpSpPr/>
          <p:nvPr/>
        </p:nvGrpSpPr>
        <p:grpSpPr>
          <a:xfrm>
            <a:off x="16107690" y="9784152"/>
            <a:ext cx="2180310" cy="502848"/>
            <a:chOff x="0" y="0"/>
            <a:chExt cx="2907080" cy="670464"/>
          </a:xfrm>
        </p:grpSpPr>
        <p:sp>
          <p:nvSpPr>
            <p:cNvPr id="39" name="Freeform 39"/>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8"/>
              <a:stretch>
                <a:fillRect l="-628" r="-67498" b="-607119"/>
              </a:stretch>
            </a:blipFill>
          </p:spPr>
        </p:sp>
        <p:sp>
          <p:nvSpPr>
            <p:cNvPr id="40" name="Freeform 40"/>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9"/>
              <a:stretch>
                <a:fillRect r="-23096" b="-78421"/>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5737560" y="4927988"/>
            <a:ext cx="5041950" cy="618310"/>
          </a:xfrm>
          <a:prstGeom prst="rect">
            <a:avLst/>
          </a:prstGeom>
        </p:spPr>
        <p:txBody>
          <a:bodyPr lIns="0" tIns="0" rIns="0" bIns="0" rtlCol="0" anchor="t">
            <a:spAutoFit/>
          </a:bodyPr>
          <a:lstStyle/>
          <a:p>
            <a:pPr algn="l">
              <a:lnSpc>
                <a:spcPts val="4769"/>
              </a:lnSpc>
            </a:pPr>
            <a:r>
              <a:rPr lang="en-US" sz="3407" u="sng">
                <a:solidFill>
                  <a:srgbClr val="0096FF"/>
                </a:solidFill>
                <a:latin typeface="Poppins"/>
                <a:ea typeface="Poppins"/>
                <a:cs typeface="Poppins"/>
                <a:sym typeface="Poppins"/>
              </a:rPr>
              <a:t>SpayReady Canine</a:t>
            </a:r>
          </a:p>
        </p:txBody>
      </p:sp>
      <p:grpSp>
        <p:nvGrpSpPr>
          <p:cNvPr id="4" name="Group 4"/>
          <p:cNvGrpSpPr/>
          <p:nvPr/>
        </p:nvGrpSpPr>
        <p:grpSpPr>
          <a:xfrm>
            <a:off x="4307936" y="3447959"/>
            <a:ext cx="9355808" cy="935580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D1EB"/>
            </a:solidFill>
            <a:ln w="19050" cap="sq">
              <a:solidFill>
                <a:srgbClr val="FFFFFF"/>
              </a:solidFill>
              <a:prstDash val="solid"/>
              <a:miter/>
            </a:ln>
          </p:spPr>
        </p:sp>
        <p:sp>
          <p:nvSpPr>
            <p:cNvPr id="6" name="TextBox 6"/>
            <p:cNvSpPr txBox="1"/>
            <p:nvPr/>
          </p:nvSpPr>
          <p:spPr>
            <a:xfrm>
              <a:off x="76200" y="76200"/>
              <a:ext cx="660400" cy="660400"/>
            </a:xfrm>
            <a:prstGeom prst="rect">
              <a:avLst/>
            </a:prstGeom>
          </p:spPr>
          <p:txBody>
            <a:bodyPr lIns="40161" tIns="40161" rIns="40161" bIns="40161" rtlCol="0" anchor="ctr"/>
            <a:lstStyle/>
            <a:p>
              <a:pPr algn="ctr">
                <a:lnSpc>
                  <a:spcPts val="2119"/>
                </a:lnSpc>
              </a:pPr>
              <a:endParaRPr/>
            </a:p>
          </p:txBody>
        </p:sp>
      </p:grpSp>
      <p:grpSp>
        <p:nvGrpSpPr>
          <p:cNvPr id="7" name="Group 7"/>
          <p:cNvGrpSpPr/>
          <p:nvPr/>
        </p:nvGrpSpPr>
        <p:grpSpPr>
          <a:xfrm>
            <a:off x="5995015" y="6935098"/>
            <a:ext cx="5698108" cy="569810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8FB7"/>
            </a:solidFill>
            <a:ln w="19050" cap="sq">
              <a:solidFill>
                <a:srgbClr val="FFFFFF"/>
              </a:solidFill>
              <a:prstDash val="solid"/>
              <a:miter/>
            </a:ln>
          </p:spPr>
        </p:sp>
        <p:sp>
          <p:nvSpPr>
            <p:cNvPr id="9" name="TextBox 9"/>
            <p:cNvSpPr txBox="1"/>
            <p:nvPr/>
          </p:nvSpPr>
          <p:spPr>
            <a:xfrm>
              <a:off x="76200" y="76200"/>
              <a:ext cx="660400" cy="660400"/>
            </a:xfrm>
            <a:prstGeom prst="rect">
              <a:avLst/>
            </a:prstGeom>
          </p:spPr>
          <p:txBody>
            <a:bodyPr lIns="40161" tIns="40161" rIns="40161" bIns="40161" rtlCol="0" anchor="ctr"/>
            <a:lstStyle/>
            <a:p>
              <a:pPr algn="ctr">
                <a:lnSpc>
                  <a:spcPts val="2119"/>
                </a:lnSpc>
              </a:pPr>
              <a:endParaRPr/>
            </a:p>
          </p:txBody>
        </p:sp>
      </p:grpSp>
      <p:grpSp>
        <p:nvGrpSpPr>
          <p:cNvPr id="10" name="Group 10"/>
          <p:cNvGrpSpPr/>
          <p:nvPr/>
        </p:nvGrpSpPr>
        <p:grpSpPr>
          <a:xfrm>
            <a:off x="16107690" y="9784152"/>
            <a:ext cx="2180310" cy="502848"/>
            <a:chOff x="0" y="0"/>
            <a:chExt cx="2907080" cy="670464"/>
          </a:xfrm>
        </p:grpSpPr>
        <p:sp>
          <p:nvSpPr>
            <p:cNvPr id="11" name="Freeform 11"/>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3"/>
              <a:stretch>
                <a:fillRect l="-628" r="-67498" b="-607119"/>
              </a:stretch>
            </a:blipFill>
          </p:spPr>
        </p:sp>
        <p:sp>
          <p:nvSpPr>
            <p:cNvPr id="12" name="Freeform 12"/>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4"/>
              <a:stretch>
                <a:fillRect r="-23096" b="-78421"/>
              </a:stretch>
            </a:blipFill>
          </p:spPr>
        </p:sp>
      </p:grpSp>
      <p:sp>
        <p:nvSpPr>
          <p:cNvPr id="13" name="TextBox 13"/>
          <p:cNvSpPr txBox="1"/>
          <p:nvPr/>
        </p:nvSpPr>
        <p:spPr>
          <a:xfrm>
            <a:off x="6146203" y="9172063"/>
            <a:ext cx="5395731" cy="971550"/>
          </a:xfrm>
          <a:prstGeom prst="rect">
            <a:avLst/>
          </a:prstGeom>
        </p:spPr>
        <p:txBody>
          <a:bodyPr lIns="0" tIns="0" rIns="0" bIns="0" rtlCol="0" anchor="t">
            <a:spAutoFit/>
          </a:bodyPr>
          <a:lstStyle/>
          <a:p>
            <a:pPr algn="ctr">
              <a:lnSpc>
                <a:spcPts val="3786"/>
              </a:lnSpc>
            </a:pPr>
            <a:r>
              <a:rPr lang="en-US" sz="3155">
                <a:solidFill>
                  <a:srgbClr val="FFFEFA"/>
                </a:solidFill>
                <a:latin typeface="Poppins"/>
                <a:ea typeface="Poppins"/>
                <a:cs typeface="Poppins"/>
                <a:sym typeface="Poppins"/>
              </a:rPr>
              <a:t>NeuterReady &amp;</a:t>
            </a:r>
          </a:p>
          <a:p>
            <a:pPr algn="ctr">
              <a:lnSpc>
                <a:spcPts val="3786"/>
              </a:lnSpc>
            </a:pPr>
            <a:r>
              <a:rPr lang="en-US" sz="3155">
                <a:solidFill>
                  <a:srgbClr val="FFFEFA"/>
                </a:solidFill>
                <a:latin typeface="Poppins"/>
                <a:ea typeface="Poppins"/>
                <a:cs typeface="Poppins"/>
                <a:sym typeface="Poppins"/>
              </a:rPr>
              <a:t>SpayReady/SpayCheck</a:t>
            </a:r>
          </a:p>
        </p:txBody>
      </p:sp>
      <p:sp>
        <p:nvSpPr>
          <p:cNvPr id="14" name="TextBox 14"/>
          <p:cNvSpPr txBox="1"/>
          <p:nvPr/>
        </p:nvSpPr>
        <p:spPr>
          <a:xfrm>
            <a:off x="1320810" y="1592862"/>
            <a:ext cx="15488770" cy="1342478"/>
          </a:xfrm>
          <a:prstGeom prst="rect">
            <a:avLst/>
          </a:prstGeom>
        </p:spPr>
        <p:txBody>
          <a:bodyPr lIns="0" tIns="0" rIns="0" bIns="0" rtlCol="0" anchor="t">
            <a:spAutoFit/>
          </a:bodyPr>
          <a:lstStyle/>
          <a:p>
            <a:pPr algn="ctr">
              <a:lnSpc>
                <a:spcPts val="9618"/>
              </a:lnSpc>
            </a:pPr>
            <a:r>
              <a:rPr lang="en-US" sz="8824">
                <a:solidFill>
                  <a:srgbClr val="0A0A0A"/>
                </a:solidFill>
                <a:latin typeface="Poppins"/>
                <a:ea typeface="Poppins"/>
                <a:cs typeface="Poppins"/>
                <a:sym typeface="Poppins"/>
              </a:rPr>
              <a:t>US$ 2B Market Size</a:t>
            </a:r>
          </a:p>
        </p:txBody>
      </p:sp>
      <p:sp>
        <p:nvSpPr>
          <p:cNvPr id="15" name="TextBox 15"/>
          <p:cNvSpPr txBox="1"/>
          <p:nvPr/>
        </p:nvSpPr>
        <p:spPr>
          <a:xfrm>
            <a:off x="1466808" y="938697"/>
            <a:ext cx="14754521" cy="644640"/>
          </a:xfrm>
          <a:prstGeom prst="rect">
            <a:avLst/>
          </a:prstGeom>
        </p:spPr>
        <p:txBody>
          <a:bodyPr lIns="0" tIns="0" rIns="0" bIns="0" rtlCol="0" anchor="t">
            <a:spAutoFit/>
          </a:bodyPr>
          <a:lstStyle/>
          <a:p>
            <a:pPr marL="0" lvl="0" indent="0" algn="ctr">
              <a:lnSpc>
                <a:spcPts val="4684"/>
              </a:lnSpc>
            </a:pPr>
            <a:r>
              <a:rPr lang="en-US" sz="4259">
                <a:solidFill>
                  <a:srgbClr val="999999"/>
                </a:solidFill>
                <a:latin typeface="Poppins"/>
                <a:ea typeface="Poppins"/>
                <a:cs typeface="Poppins"/>
                <a:sym typeface="Poppins"/>
              </a:rPr>
              <a:t>Global Market Opportunity for Hormone Health  </a:t>
            </a:r>
          </a:p>
        </p:txBody>
      </p:sp>
      <p:sp>
        <p:nvSpPr>
          <p:cNvPr id="16" name="TextBox 16"/>
          <p:cNvSpPr txBox="1"/>
          <p:nvPr/>
        </p:nvSpPr>
        <p:spPr>
          <a:xfrm>
            <a:off x="6673910" y="8156310"/>
            <a:ext cx="4340317" cy="881933"/>
          </a:xfrm>
          <a:prstGeom prst="rect">
            <a:avLst/>
          </a:prstGeom>
        </p:spPr>
        <p:txBody>
          <a:bodyPr lIns="0" tIns="0" rIns="0" bIns="0" rtlCol="0" anchor="t">
            <a:spAutoFit/>
          </a:bodyPr>
          <a:lstStyle/>
          <a:p>
            <a:pPr algn="ctr">
              <a:lnSpc>
                <a:spcPts val="6384"/>
              </a:lnSpc>
            </a:pPr>
            <a:r>
              <a:rPr lang="en-US" sz="5857">
                <a:solidFill>
                  <a:srgbClr val="FFFEFA"/>
                </a:solidFill>
                <a:latin typeface="Poppins"/>
                <a:ea typeface="Poppins"/>
                <a:cs typeface="Poppins"/>
                <a:sym typeface="Poppins"/>
              </a:rPr>
              <a:t>US$ 250M**</a:t>
            </a:r>
          </a:p>
        </p:txBody>
      </p:sp>
      <p:sp>
        <p:nvSpPr>
          <p:cNvPr id="17" name="TextBox 17"/>
          <p:cNvSpPr txBox="1"/>
          <p:nvPr/>
        </p:nvSpPr>
        <p:spPr>
          <a:xfrm>
            <a:off x="6463671" y="4483385"/>
            <a:ext cx="5360659" cy="1069700"/>
          </a:xfrm>
          <a:prstGeom prst="rect">
            <a:avLst/>
          </a:prstGeom>
        </p:spPr>
        <p:txBody>
          <a:bodyPr lIns="0" tIns="0" rIns="0" bIns="0" rtlCol="0" anchor="t">
            <a:spAutoFit/>
          </a:bodyPr>
          <a:lstStyle/>
          <a:p>
            <a:pPr algn="ctr">
              <a:lnSpc>
                <a:spcPts val="7658"/>
              </a:lnSpc>
            </a:pPr>
            <a:r>
              <a:rPr lang="en-US" sz="7025">
                <a:solidFill>
                  <a:srgbClr val="FFFEFA"/>
                </a:solidFill>
                <a:latin typeface="Poppins"/>
                <a:ea typeface="Poppins"/>
                <a:cs typeface="Poppins"/>
                <a:sym typeface="Poppins"/>
              </a:rPr>
              <a:t>US$ 1.72B*</a:t>
            </a:r>
          </a:p>
        </p:txBody>
      </p:sp>
      <p:sp>
        <p:nvSpPr>
          <p:cNvPr id="18" name="TextBox 18"/>
          <p:cNvSpPr txBox="1"/>
          <p:nvPr/>
        </p:nvSpPr>
        <p:spPr>
          <a:xfrm>
            <a:off x="7034959" y="5514984"/>
            <a:ext cx="3901763" cy="552450"/>
          </a:xfrm>
          <a:prstGeom prst="rect">
            <a:avLst/>
          </a:prstGeom>
        </p:spPr>
        <p:txBody>
          <a:bodyPr lIns="0" tIns="0" rIns="0" bIns="0" rtlCol="0" anchor="t">
            <a:spAutoFit/>
          </a:bodyPr>
          <a:lstStyle/>
          <a:p>
            <a:pPr algn="ctr">
              <a:lnSpc>
                <a:spcPts val="4098"/>
              </a:lnSpc>
            </a:pPr>
            <a:r>
              <a:rPr lang="en-US" sz="3415">
                <a:solidFill>
                  <a:srgbClr val="FFFEFA"/>
                </a:solidFill>
                <a:latin typeface="Poppins"/>
                <a:ea typeface="Poppins"/>
                <a:cs typeface="Poppins"/>
                <a:sym typeface="Poppins"/>
              </a:rPr>
              <a:t>LongevityAnnual</a:t>
            </a:r>
          </a:p>
        </p:txBody>
      </p:sp>
      <p:sp>
        <p:nvSpPr>
          <p:cNvPr id="19" name="TextBox 19"/>
          <p:cNvSpPr txBox="1"/>
          <p:nvPr/>
        </p:nvSpPr>
        <p:spPr>
          <a:xfrm>
            <a:off x="286982" y="9156823"/>
            <a:ext cx="3836532" cy="986790"/>
          </a:xfrm>
          <a:prstGeom prst="rect">
            <a:avLst/>
          </a:prstGeom>
        </p:spPr>
        <p:txBody>
          <a:bodyPr lIns="0" tIns="0" rIns="0" bIns="0" rtlCol="0" anchor="t">
            <a:spAutoFit/>
          </a:bodyPr>
          <a:lstStyle/>
          <a:p>
            <a:pPr algn="l">
              <a:lnSpc>
                <a:spcPts val="1320"/>
              </a:lnSpc>
            </a:pPr>
            <a:r>
              <a:rPr lang="en-US" sz="1200">
                <a:solidFill>
                  <a:srgbClr val="666666"/>
                </a:solidFill>
                <a:latin typeface="Poppins"/>
                <a:ea typeface="Poppins"/>
                <a:cs typeface="Poppins"/>
                <a:sym typeface="Poppins"/>
              </a:rPr>
              <a:t>*Adjusted by current share of routine / preventive  visits across dog population. US figures extrapolated to RoW based on IDEXX Data</a:t>
            </a:r>
          </a:p>
          <a:p>
            <a:pPr algn="l">
              <a:lnSpc>
                <a:spcPts val="1320"/>
              </a:lnSpc>
              <a:spcBef>
                <a:spcPct val="0"/>
              </a:spcBef>
            </a:pPr>
            <a:r>
              <a:rPr lang="en-US" sz="1200">
                <a:solidFill>
                  <a:srgbClr val="666666"/>
                </a:solidFill>
                <a:latin typeface="Poppins"/>
                <a:ea typeface="Poppins"/>
                <a:cs typeface="Poppins"/>
                <a:sym typeface="Poppins"/>
              </a:rPr>
              <a:t>** Adjusted by neuter / spay rate across puppies. US figures extrapolated to RoW based on pet population data</a:t>
            </a:r>
          </a:p>
        </p:txBody>
      </p:sp>
      <p:sp>
        <p:nvSpPr>
          <p:cNvPr id="20" name="TextBox 20"/>
          <p:cNvSpPr txBox="1"/>
          <p:nvPr/>
        </p:nvSpPr>
        <p:spPr>
          <a:xfrm>
            <a:off x="13531841" y="6067434"/>
            <a:ext cx="4279080" cy="781383"/>
          </a:xfrm>
          <a:prstGeom prst="rect">
            <a:avLst/>
          </a:prstGeom>
        </p:spPr>
        <p:txBody>
          <a:bodyPr lIns="0" tIns="0" rIns="0" bIns="0" rtlCol="0" anchor="t">
            <a:spAutoFit/>
          </a:bodyPr>
          <a:lstStyle/>
          <a:p>
            <a:pPr algn="l">
              <a:lnSpc>
                <a:spcPts val="2998"/>
              </a:lnSpc>
              <a:spcBef>
                <a:spcPct val="0"/>
              </a:spcBef>
            </a:pPr>
            <a:r>
              <a:rPr lang="en-US" sz="2751" b="1" spc="27">
                <a:solidFill>
                  <a:srgbClr val="FEBA01"/>
                </a:solidFill>
                <a:latin typeface="Poppins Bold"/>
                <a:ea typeface="Poppins Bold"/>
                <a:cs typeface="Poppins Bold"/>
                <a:sym typeface="Poppins Bold"/>
              </a:rPr>
              <a:t>Initial SAM in launch geographies: US$ 117m</a:t>
            </a:r>
          </a:p>
        </p:txBody>
      </p:sp>
      <p:sp>
        <p:nvSpPr>
          <p:cNvPr id="21" name="AutoShape 21"/>
          <p:cNvSpPr/>
          <p:nvPr/>
        </p:nvSpPr>
        <p:spPr>
          <a:xfrm flipV="1">
            <a:off x="10959901" y="6458126"/>
            <a:ext cx="2571940" cy="1418018"/>
          </a:xfrm>
          <a:prstGeom prst="line">
            <a:avLst/>
          </a:prstGeom>
          <a:ln w="28575" cap="flat">
            <a:solidFill>
              <a:srgbClr val="FEBA01"/>
            </a:solidFill>
            <a:prstDash val="solid"/>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AutoShape 3"/>
          <p:cNvSpPr/>
          <p:nvPr/>
        </p:nvSpPr>
        <p:spPr>
          <a:xfrm>
            <a:off x="11212176" y="1563244"/>
            <a:ext cx="1143000" cy="47625"/>
          </a:xfrm>
          <a:prstGeom prst="rect">
            <a:avLst/>
          </a:prstGeom>
          <a:solidFill>
            <a:srgbClr val="FEBA01"/>
          </a:solidFill>
        </p:spPr>
      </p:sp>
      <p:sp>
        <p:nvSpPr>
          <p:cNvPr id="4" name="TextBox 4"/>
          <p:cNvSpPr txBox="1"/>
          <p:nvPr/>
        </p:nvSpPr>
        <p:spPr>
          <a:xfrm>
            <a:off x="7922113" y="872189"/>
            <a:ext cx="2888864" cy="1429734"/>
          </a:xfrm>
          <a:prstGeom prst="rect">
            <a:avLst/>
          </a:prstGeom>
        </p:spPr>
        <p:txBody>
          <a:bodyPr lIns="0" tIns="0" rIns="0" bIns="0" rtlCol="0" anchor="t">
            <a:spAutoFit/>
          </a:bodyPr>
          <a:lstStyle/>
          <a:p>
            <a:pPr algn="l">
              <a:lnSpc>
                <a:spcPts val="2824"/>
              </a:lnSpc>
            </a:pPr>
            <a:r>
              <a:rPr lang="en-US" sz="2172">
                <a:solidFill>
                  <a:srgbClr val="2B2C30"/>
                </a:solidFill>
                <a:latin typeface="Poppins"/>
                <a:ea typeface="Poppins"/>
                <a:cs typeface="Poppins"/>
                <a:sym typeface="Poppins"/>
              </a:rPr>
              <a:t>Create </a:t>
            </a:r>
            <a:r>
              <a:rPr lang="en-US" sz="2172">
                <a:solidFill>
                  <a:srgbClr val="0096FF"/>
                </a:solidFill>
                <a:latin typeface="Poppins"/>
                <a:ea typeface="Poppins"/>
                <a:cs typeface="Poppins"/>
                <a:sym typeface="Poppins"/>
              </a:rPr>
              <a:t>Platform Agnostic</a:t>
            </a:r>
            <a:r>
              <a:rPr lang="en-US" sz="2172">
                <a:solidFill>
                  <a:srgbClr val="2B2C30"/>
                </a:solidFill>
                <a:latin typeface="Poppins"/>
                <a:ea typeface="Poppins"/>
                <a:cs typeface="Poppins"/>
                <a:sym typeface="Poppins"/>
              </a:rPr>
              <a:t> Bioassay starting with</a:t>
            </a:r>
          </a:p>
          <a:p>
            <a:pPr marL="0" lvl="0" indent="0" algn="l">
              <a:lnSpc>
                <a:spcPts val="2824"/>
              </a:lnSpc>
            </a:pPr>
            <a:r>
              <a:rPr lang="en-US" sz="2172">
                <a:solidFill>
                  <a:srgbClr val="2B2C30"/>
                </a:solidFill>
                <a:latin typeface="Poppins"/>
                <a:ea typeface="Poppins"/>
                <a:cs typeface="Poppins"/>
                <a:sym typeface="Poppins"/>
              </a:rPr>
              <a:t>NeuterReadyTM</a:t>
            </a:r>
          </a:p>
        </p:txBody>
      </p:sp>
      <p:sp>
        <p:nvSpPr>
          <p:cNvPr id="5" name="TextBox 5"/>
          <p:cNvSpPr txBox="1"/>
          <p:nvPr/>
        </p:nvSpPr>
        <p:spPr>
          <a:xfrm>
            <a:off x="13033258" y="892937"/>
            <a:ext cx="3969818" cy="1388238"/>
          </a:xfrm>
          <a:prstGeom prst="rect">
            <a:avLst/>
          </a:prstGeom>
        </p:spPr>
        <p:txBody>
          <a:bodyPr lIns="0" tIns="0" rIns="0" bIns="0" rtlCol="0" anchor="t">
            <a:spAutoFit/>
          </a:bodyPr>
          <a:lstStyle/>
          <a:p>
            <a:pPr marL="0" lvl="0" indent="0" algn="l">
              <a:lnSpc>
                <a:spcPts val="2232"/>
              </a:lnSpc>
              <a:spcBef>
                <a:spcPct val="0"/>
              </a:spcBef>
            </a:pPr>
            <a:r>
              <a:rPr lang="en-US" sz="1594">
                <a:solidFill>
                  <a:srgbClr val="2B2C30"/>
                </a:solidFill>
                <a:latin typeface="Poppins"/>
                <a:ea typeface="Poppins"/>
                <a:cs typeface="Poppins"/>
                <a:sym typeface="Poppins"/>
              </a:rPr>
              <a:t>Fitting into any Vet workflow and possible DTC use cases developing the IP into a platform-agnostic solution, it allows InsituGen to monetize both Central &amp; POC channels</a:t>
            </a:r>
          </a:p>
        </p:txBody>
      </p:sp>
      <p:sp>
        <p:nvSpPr>
          <p:cNvPr id="6" name="TextBox 6"/>
          <p:cNvSpPr txBox="1"/>
          <p:nvPr/>
        </p:nvSpPr>
        <p:spPr>
          <a:xfrm>
            <a:off x="1098829" y="429225"/>
            <a:ext cx="5896121" cy="3657600"/>
          </a:xfrm>
          <a:prstGeom prst="rect">
            <a:avLst/>
          </a:prstGeom>
        </p:spPr>
        <p:txBody>
          <a:bodyPr lIns="0" tIns="0" rIns="0" bIns="0" rtlCol="0" anchor="t">
            <a:spAutoFit/>
          </a:bodyPr>
          <a:lstStyle/>
          <a:p>
            <a:pPr algn="ctr">
              <a:lnSpc>
                <a:spcPts val="10775"/>
              </a:lnSpc>
            </a:pPr>
            <a:r>
              <a:rPr lang="en-US" sz="8979">
                <a:solidFill>
                  <a:srgbClr val="2B2C30"/>
                </a:solidFill>
                <a:latin typeface="Poppins"/>
                <a:ea typeface="Poppins"/>
                <a:cs typeface="Poppins"/>
                <a:sym typeface="Poppins"/>
              </a:rPr>
              <a:t>Our </a:t>
            </a:r>
          </a:p>
          <a:p>
            <a:pPr algn="l">
              <a:lnSpc>
                <a:spcPts val="6815"/>
              </a:lnSpc>
            </a:pPr>
            <a:endParaRPr lang="en-US" sz="8979">
              <a:solidFill>
                <a:srgbClr val="2B2C30"/>
              </a:solidFill>
              <a:latin typeface="Poppins"/>
              <a:ea typeface="Poppins"/>
              <a:cs typeface="Poppins"/>
              <a:sym typeface="Poppins"/>
            </a:endParaRPr>
          </a:p>
          <a:p>
            <a:pPr marL="0" lvl="0" indent="0" algn="ctr">
              <a:lnSpc>
                <a:spcPts val="10775"/>
              </a:lnSpc>
            </a:pPr>
            <a:r>
              <a:rPr lang="en-US" sz="8979">
                <a:solidFill>
                  <a:srgbClr val="002D50"/>
                </a:solidFill>
                <a:latin typeface="Poppins"/>
                <a:ea typeface="Poppins"/>
                <a:cs typeface="Poppins"/>
                <a:sym typeface="Poppins"/>
              </a:rPr>
              <a:t>Strategy</a:t>
            </a:r>
          </a:p>
        </p:txBody>
      </p:sp>
      <p:sp>
        <p:nvSpPr>
          <p:cNvPr id="7" name="TextBox 7"/>
          <p:cNvSpPr txBox="1"/>
          <p:nvPr/>
        </p:nvSpPr>
        <p:spPr>
          <a:xfrm>
            <a:off x="1181182" y="1807491"/>
            <a:ext cx="5731414" cy="968226"/>
          </a:xfrm>
          <a:prstGeom prst="rect">
            <a:avLst/>
          </a:prstGeom>
        </p:spPr>
        <p:txBody>
          <a:bodyPr lIns="0" tIns="0" rIns="0" bIns="0" rtlCol="0" anchor="t">
            <a:spAutoFit/>
          </a:bodyPr>
          <a:lstStyle/>
          <a:p>
            <a:pPr marL="0" lvl="0" indent="0" algn="ctr">
              <a:lnSpc>
                <a:spcPts val="7223"/>
              </a:lnSpc>
            </a:pPr>
            <a:r>
              <a:rPr lang="en-US" sz="5872">
                <a:solidFill>
                  <a:srgbClr val="FEBA01"/>
                </a:solidFill>
                <a:latin typeface="Poppins"/>
                <a:ea typeface="Poppins"/>
                <a:cs typeface="Poppins"/>
                <a:sym typeface="Poppins"/>
              </a:rPr>
              <a:t>Go-to-Market</a:t>
            </a:r>
          </a:p>
        </p:txBody>
      </p:sp>
      <p:sp>
        <p:nvSpPr>
          <p:cNvPr id="8" name="Freeform 8"/>
          <p:cNvSpPr/>
          <p:nvPr/>
        </p:nvSpPr>
        <p:spPr>
          <a:xfrm>
            <a:off x="-3962545" y="3377439"/>
            <a:ext cx="13106545" cy="8732235"/>
          </a:xfrm>
          <a:custGeom>
            <a:avLst/>
            <a:gdLst/>
            <a:ahLst/>
            <a:cxnLst/>
            <a:rect l="l" t="t" r="r" b="b"/>
            <a:pathLst>
              <a:path w="13106545" h="8732235">
                <a:moveTo>
                  <a:pt x="0" y="0"/>
                </a:moveTo>
                <a:lnTo>
                  <a:pt x="13106545" y="0"/>
                </a:lnTo>
                <a:lnTo>
                  <a:pt x="13106545" y="8732235"/>
                </a:lnTo>
                <a:lnTo>
                  <a:pt x="0" y="8732235"/>
                </a:lnTo>
                <a:lnTo>
                  <a:pt x="0" y="0"/>
                </a:lnTo>
                <a:close/>
              </a:path>
            </a:pathLst>
          </a:custGeom>
          <a:blipFill>
            <a:blip r:embed="rId3"/>
            <a:stretch>
              <a:fillRect/>
            </a:stretch>
          </a:blipFill>
        </p:spPr>
      </p:sp>
      <p:sp>
        <p:nvSpPr>
          <p:cNvPr id="9" name="TextBox 9"/>
          <p:cNvSpPr txBox="1"/>
          <p:nvPr/>
        </p:nvSpPr>
        <p:spPr>
          <a:xfrm>
            <a:off x="7922113" y="2638759"/>
            <a:ext cx="3030598" cy="1429734"/>
          </a:xfrm>
          <a:prstGeom prst="rect">
            <a:avLst/>
          </a:prstGeom>
        </p:spPr>
        <p:txBody>
          <a:bodyPr lIns="0" tIns="0" rIns="0" bIns="0" rtlCol="0" anchor="t">
            <a:spAutoFit/>
          </a:bodyPr>
          <a:lstStyle/>
          <a:p>
            <a:pPr marL="0" lvl="0" indent="0" algn="l">
              <a:lnSpc>
                <a:spcPts val="2824"/>
              </a:lnSpc>
            </a:pPr>
            <a:r>
              <a:rPr lang="en-US" sz="2172">
                <a:solidFill>
                  <a:srgbClr val="2B2C30"/>
                </a:solidFill>
                <a:latin typeface="Poppins"/>
                <a:ea typeface="Poppins"/>
                <a:cs typeface="Poppins"/>
                <a:sym typeface="Poppins"/>
              </a:rPr>
              <a:t>Partner with  </a:t>
            </a:r>
            <a:r>
              <a:rPr lang="en-US" sz="2172">
                <a:solidFill>
                  <a:srgbClr val="0096FF"/>
                </a:solidFill>
                <a:latin typeface="Poppins"/>
                <a:ea typeface="Poppins"/>
                <a:cs typeface="Poppins"/>
                <a:sym typeface="Poppins"/>
              </a:rPr>
              <a:t>diagnostic company</a:t>
            </a:r>
            <a:r>
              <a:rPr lang="en-US" sz="2172">
                <a:solidFill>
                  <a:srgbClr val="2B2C30"/>
                </a:solidFill>
                <a:latin typeface="Poppins"/>
                <a:ea typeface="Poppins"/>
                <a:cs typeface="Poppins"/>
                <a:sym typeface="Poppins"/>
              </a:rPr>
              <a:t> to develop the Point-of-Care technology</a:t>
            </a:r>
          </a:p>
        </p:txBody>
      </p:sp>
      <p:sp>
        <p:nvSpPr>
          <p:cNvPr id="10" name="TextBox 10"/>
          <p:cNvSpPr txBox="1"/>
          <p:nvPr/>
        </p:nvSpPr>
        <p:spPr>
          <a:xfrm>
            <a:off x="13033258" y="2774192"/>
            <a:ext cx="3969818" cy="1388364"/>
          </a:xfrm>
          <a:prstGeom prst="rect">
            <a:avLst/>
          </a:prstGeom>
        </p:spPr>
        <p:txBody>
          <a:bodyPr lIns="0" tIns="0" rIns="0" bIns="0" rtlCol="0" anchor="t">
            <a:spAutoFit/>
          </a:bodyPr>
          <a:lstStyle/>
          <a:p>
            <a:pPr marL="0" lvl="0" indent="0" algn="l">
              <a:lnSpc>
                <a:spcPts val="2226"/>
              </a:lnSpc>
              <a:spcBef>
                <a:spcPct val="0"/>
              </a:spcBef>
            </a:pPr>
            <a:r>
              <a:rPr lang="en-US" sz="1589">
                <a:solidFill>
                  <a:srgbClr val="2B2C30"/>
                </a:solidFill>
                <a:latin typeface="Poppins"/>
                <a:ea typeface="Poppins"/>
                <a:cs typeface="Poppins"/>
                <a:sym typeface="Poppins"/>
              </a:rPr>
              <a:t>This allows InsituGen to continue developing IP for other verticals and to expand our test menu (e.g. lateral flow assay application for rapid and simple processing at PoC)</a:t>
            </a:r>
          </a:p>
        </p:txBody>
      </p:sp>
      <p:sp>
        <p:nvSpPr>
          <p:cNvPr id="11" name="AutoShape 11"/>
          <p:cNvSpPr/>
          <p:nvPr/>
        </p:nvSpPr>
        <p:spPr>
          <a:xfrm>
            <a:off x="11212176" y="3377439"/>
            <a:ext cx="1143000" cy="47625"/>
          </a:xfrm>
          <a:prstGeom prst="rect">
            <a:avLst/>
          </a:prstGeom>
          <a:solidFill>
            <a:srgbClr val="FEBA01"/>
          </a:solidFill>
        </p:spPr>
      </p:sp>
      <p:sp>
        <p:nvSpPr>
          <p:cNvPr id="12" name="TextBox 12"/>
          <p:cNvSpPr txBox="1"/>
          <p:nvPr/>
        </p:nvSpPr>
        <p:spPr>
          <a:xfrm>
            <a:off x="7922113" y="6639991"/>
            <a:ext cx="3030598" cy="1382808"/>
          </a:xfrm>
          <a:prstGeom prst="rect">
            <a:avLst/>
          </a:prstGeom>
        </p:spPr>
        <p:txBody>
          <a:bodyPr lIns="0" tIns="0" rIns="0" bIns="0" rtlCol="0" anchor="t">
            <a:spAutoFit/>
          </a:bodyPr>
          <a:lstStyle/>
          <a:p>
            <a:pPr marL="0" lvl="0" indent="0" algn="l">
              <a:lnSpc>
                <a:spcPts val="2752"/>
              </a:lnSpc>
            </a:pPr>
            <a:r>
              <a:rPr lang="en-US" sz="2117">
                <a:solidFill>
                  <a:srgbClr val="2B2C30"/>
                </a:solidFill>
                <a:latin typeface="Poppins"/>
                <a:ea typeface="Poppins"/>
                <a:cs typeface="Poppins"/>
                <a:sym typeface="Poppins"/>
              </a:rPr>
              <a:t>Secure </a:t>
            </a:r>
            <a:r>
              <a:rPr lang="en-US" sz="2117">
                <a:solidFill>
                  <a:srgbClr val="0096FF"/>
                </a:solidFill>
                <a:latin typeface="Poppins"/>
                <a:ea typeface="Poppins"/>
                <a:cs typeface="Poppins"/>
                <a:sym typeface="Poppins"/>
              </a:rPr>
              <a:t>distribution</a:t>
            </a:r>
            <a:r>
              <a:rPr lang="en-US" sz="2117">
                <a:solidFill>
                  <a:srgbClr val="2B2C30"/>
                </a:solidFill>
                <a:latin typeface="Poppins"/>
                <a:ea typeface="Poppins"/>
                <a:cs typeface="Poppins"/>
                <a:sym typeface="Poppins"/>
              </a:rPr>
              <a:t> deals with TOP Central labs and Vet Groups in select geographies</a:t>
            </a:r>
          </a:p>
        </p:txBody>
      </p:sp>
      <p:grpSp>
        <p:nvGrpSpPr>
          <p:cNvPr id="13" name="Group 13"/>
          <p:cNvGrpSpPr/>
          <p:nvPr/>
        </p:nvGrpSpPr>
        <p:grpSpPr>
          <a:xfrm>
            <a:off x="16107690" y="9784152"/>
            <a:ext cx="2180310" cy="502848"/>
            <a:chOff x="0" y="0"/>
            <a:chExt cx="2907080" cy="670464"/>
          </a:xfrm>
        </p:grpSpPr>
        <p:sp>
          <p:nvSpPr>
            <p:cNvPr id="14" name="Freeform 14"/>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4"/>
              <a:stretch>
                <a:fillRect l="-628" r="-67498" b="-607119"/>
              </a:stretch>
            </a:blipFill>
          </p:spPr>
        </p:sp>
        <p:sp>
          <p:nvSpPr>
            <p:cNvPr id="15" name="Freeform 15"/>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5"/>
              <a:stretch>
                <a:fillRect r="-23096" b="-78421"/>
              </a:stretch>
            </a:blipFill>
          </p:spPr>
        </p:sp>
      </p:grpSp>
      <p:sp>
        <p:nvSpPr>
          <p:cNvPr id="16" name="TextBox 16"/>
          <p:cNvSpPr txBox="1"/>
          <p:nvPr/>
        </p:nvSpPr>
        <p:spPr>
          <a:xfrm>
            <a:off x="7922113" y="4513584"/>
            <a:ext cx="3290063" cy="1819910"/>
          </a:xfrm>
          <a:prstGeom prst="rect">
            <a:avLst/>
          </a:prstGeom>
        </p:spPr>
        <p:txBody>
          <a:bodyPr lIns="0" tIns="0" rIns="0" bIns="0" rtlCol="0" anchor="t">
            <a:spAutoFit/>
          </a:bodyPr>
          <a:lstStyle/>
          <a:p>
            <a:pPr marL="0" lvl="0" indent="0" algn="l">
              <a:lnSpc>
                <a:spcPts val="2860"/>
              </a:lnSpc>
              <a:spcBef>
                <a:spcPct val="0"/>
              </a:spcBef>
            </a:pPr>
            <a:r>
              <a:rPr lang="en-US" sz="2200">
                <a:solidFill>
                  <a:srgbClr val="2B2C30"/>
                </a:solidFill>
                <a:latin typeface="Poppins"/>
                <a:ea typeface="Poppins"/>
                <a:cs typeface="Poppins"/>
                <a:sym typeface="Poppins"/>
              </a:rPr>
              <a:t>Partner with </a:t>
            </a:r>
            <a:r>
              <a:rPr lang="en-US" sz="2200">
                <a:solidFill>
                  <a:srgbClr val="0096FF"/>
                </a:solidFill>
                <a:latin typeface="Poppins"/>
                <a:ea typeface="Poppins"/>
                <a:cs typeface="Poppins"/>
                <a:sym typeface="Poppins"/>
              </a:rPr>
              <a:t>Global KOL’s</a:t>
            </a:r>
            <a:r>
              <a:rPr lang="en-US" sz="2200">
                <a:solidFill>
                  <a:srgbClr val="2B2C30"/>
                </a:solidFill>
                <a:latin typeface="Poppins"/>
                <a:ea typeface="Poppins"/>
                <a:cs typeface="Poppins"/>
                <a:sym typeface="Poppins"/>
              </a:rPr>
              <a:t> and </a:t>
            </a:r>
            <a:r>
              <a:rPr lang="en-US" sz="2200">
                <a:solidFill>
                  <a:srgbClr val="0096FF"/>
                </a:solidFill>
                <a:latin typeface="Poppins"/>
                <a:ea typeface="Poppins"/>
                <a:cs typeface="Poppins"/>
                <a:sym typeface="Poppins"/>
              </a:rPr>
              <a:t>Vet Associations</a:t>
            </a:r>
            <a:r>
              <a:rPr lang="en-US" sz="2200">
                <a:solidFill>
                  <a:srgbClr val="2B2C30"/>
                </a:solidFill>
                <a:latin typeface="Poppins"/>
                <a:ea typeface="Poppins"/>
                <a:cs typeface="Poppins"/>
                <a:sym typeface="Poppins"/>
              </a:rPr>
              <a:t> to change the way that Steroid Hormones are tested</a:t>
            </a:r>
          </a:p>
        </p:txBody>
      </p:sp>
      <p:sp>
        <p:nvSpPr>
          <p:cNvPr id="17" name="TextBox 17"/>
          <p:cNvSpPr txBox="1"/>
          <p:nvPr/>
        </p:nvSpPr>
        <p:spPr>
          <a:xfrm>
            <a:off x="7922113" y="8691245"/>
            <a:ext cx="3614757" cy="1039908"/>
          </a:xfrm>
          <a:prstGeom prst="rect">
            <a:avLst/>
          </a:prstGeom>
        </p:spPr>
        <p:txBody>
          <a:bodyPr lIns="0" tIns="0" rIns="0" bIns="0" rtlCol="0" anchor="t">
            <a:spAutoFit/>
          </a:bodyPr>
          <a:lstStyle/>
          <a:p>
            <a:pPr marL="0" lvl="0" indent="0" algn="l">
              <a:lnSpc>
                <a:spcPts val="2752"/>
              </a:lnSpc>
              <a:spcBef>
                <a:spcPct val="0"/>
              </a:spcBef>
            </a:pPr>
            <a:r>
              <a:rPr lang="en-US" sz="2117">
                <a:solidFill>
                  <a:srgbClr val="2B2C30"/>
                </a:solidFill>
                <a:latin typeface="Poppins"/>
                <a:ea typeface="Poppins"/>
                <a:cs typeface="Poppins"/>
                <a:sym typeface="Poppins"/>
              </a:rPr>
              <a:t>Run </a:t>
            </a:r>
            <a:r>
              <a:rPr lang="en-US" sz="2117">
                <a:solidFill>
                  <a:srgbClr val="0096FF"/>
                </a:solidFill>
                <a:latin typeface="Poppins"/>
                <a:ea typeface="Poppins"/>
                <a:cs typeface="Poppins"/>
                <a:sym typeface="Poppins"/>
              </a:rPr>
              <a:t>marketing campaigns</a:t>
            </a:r>
            <a:r>
              <a:rPr lang="en-US" sz="2117">
                <a:solidFill>
                  <a:srgbClr val="2B2C30"/>
                </a:solidFill>
                <a:latin typeface="Poppins"/>
                <a:ea typeface="Poppins"/>
                <a:cs typeface="Poppins"/>
                <a:sym typeface="Poppins"/>
              </a:rPr>
              <a:t> targeting at PetParents, Breeders and Vets</a:t>
            </a:r>
          </a:p>
        </p:txBody>
      </p:sp>
      <p:sp>
        <p:nvSpPr>
          <p:cNvPr id="18" name="TextBox 18"/>
          <p:cNvSpPr txBox="1"/>
          <p:nvPr/>
        </p:nvSpPr>
        <p:spPr>
          <a:xfrm>
            <a:off x="13033258" y="6543167"/>
            <a:ext cx="4164586" cy="1388364"/>
          </a:xfrm>
          <a:prstGeom prst="rect">
            <a:avLst/>
          </a:prstGeom>
        </p:spPr>
        <p:txBody>
          <a:bodyPr lIns="0" tIns="0" rIns="0" bIns="0" rtlCol="0" anchor="t">
            <a:spAutoFit/>
          </a:bodyPr>
          <a:lstStyle/>
          <a:p>
            <a:pPr marL="0" lvl="0" indent="0" algn="l">
              <a:lnSpc>
                <a:spcPts val="2226"/>
              </a:lnSpc>
              <a:spcBef>
                <a:spcPct val="0"/>
              </a:spcBef>
            </a:pPr>
            <a:r>
              <a:rPr lang="en-US" sz="1589">
                <a:solidFill>
                  <a:srgbClr val="2B2C30"/>
                </a:solidFill>
                <a:latin typeface="Poppins"/>
                <a:ea typeface="Poppins"/>
                <a:cs typeface="Poppins"/>
                <a:sym typeface="Poppins"/>
              </a:rPr>
              <a:t>This allows the assays to be scaled quickly and efficiently without having to understand and navigate geographic market complexities. </a:t>
            </a:r>
            <a:r>
              <a:rPr lang="en-US" sz="1589">
                <a:solidFill>
                  <a:srgbClr val="FEBA01"/>
                </a:solidFill>
                <a:latin typeface="Poppins"/>
                <a:ea typeface="Poppins"/>
                <a:cs typeface="Poppins"/>
                <a:sym typeface="Poppins"/>
              </a:rPr>
              <a:t>Delivered in NZ (Q3/25) and UK (Q4/25)</a:t>
            </a:r>
            <a:r>
              <a:rPr lang="en-US" sz="1589">
                <a:solidFill>
                  <a:srgbClr val="2B2C30"/>
                </a:solidFill>
                <a:latin typeface="Poppins"/>
                <a:ea typeface="Poppins"/>
                <a:cs typeface="Poppins"/>
                <a:sym typeface="Poppins"/>
              </a:rPr>
              <a:t> </a:t>
            </a:r>
          </a:p>
        </p:txBody>
      </p:sp>
      <p:sp>
        <p:nvSpPr>
          <p:cNvPr id="19" name="TextBox 19"/>
          <p:cNvSpPr txBox="1"/>
          <p:nvPr/>
        </p:nvSpPr>
        <p:spPr>
          <a:xfrm>
            <a:off x="13033258" y="4608199"/>
            <a:ext cx="3614757" cy="1112139"/>
          </a:xfrm>
          <a:prstGeom prst="rect">
            <a:avLst/>
          </a:prstGeom>
        </p:spPr>
        <p:txBody>
          <a:bodyPr lIns="0" tIns="0" rIns="0" bIns="0" rtlCol="0" anchor="t">
            <a:spAutoFit/>
          </a:bodyPr>
          <a:lstStyle/>
          <a:p>
            <a:pPr marL="0" lvl="0" indent="0" algn="l">
              <a:lnSpc>
                <a:spcPts val="2226"/>
              </a:lnSpc>
              <a:spcBef>
                <a:spcPct val="0"/>
              </a:spcBef>
            </a:pPr>
            <a:r>
              <a:rPr lang="en-US" sz="1589">
                <a:solidFill>
                  <a:srgbClr val="2B2C30"/>
                </a:solidFill>
                <a:latin typeface="Poppins"/>
                <a:ea typeface="Poppins"/>
                <a:cs typeface="Poppins"/>
                <a:sym typeface="Poppins"/>
              </a:rPr>
              <a:t>We have established relationships with KOL‘s like </a:t>
            </a:r>
            <a:r>
              <a:rPr lang="en-US" sz="1589">
                <a:solidFill>
                  <a:srgbClr val="FEBA01"/>
                </a:solidFill>
                <a:latin typeface="Poppins"/>
                <a:ea typeface="Poppins"/>
                <a:cs typeface="Poppins"/>
                <a:sym typeface="Poppins"/>
              </a:rPr>
              <a:t>Dr Marty Greer (US) </a:t>
            </a:r>
            <a:r>
              <a:rPr lang="en-US" sz="1589">
                <a:solidFill>
                  <a:srgbClr val="2B2C30"/>
                </a:solidFill>
                <a:latin typeface="Poppins"/>
                <a:ea typeface="Poppins"/>
                <a:cs typeface="Poppins"/>
                <a:sym typeface="Poppins"/>
              </a:rPr>
              <a:t>&amp; </a:t>
            </a:r>
            <a:r>
              <a:rPr lang="en-US" sz="1589">
                <a:solidFill>
                  <a:srgbClr val="FEBA01"/>
                </a:solidFill>
                <a:latin typeface="Poppins"/>
                <a:ea typeface="Poppins"/>
                <a:cs typeface="Poppins"/>
                <a:sym typeface="Poppins"/>
              </a:rPr>
              <a:t>Prof. Sandra Göricke-Pesch (Europe).</a:t>
            </a:r>
          </a:p>
        </p:txBody>
      </p:sp>
      <p:sp>
        <p:nvSpPr>
          <p:cNvPr id="20" name="TextBox 20"/>
          <p:cNvSpPr txBox="1"/>
          <p:nvPr/>
        </p:nvSpPr>
        <p:spPr>
          <a:xfrm>
            <a:off x="13033258" y="8681720"/>
            <a:ext cx="3857877" cy="835914"/>
          </a:xfrm>
          <a:prstGeom prst="rect">
            <a:avLst/>
          </a:prstGeom>
        </p:spPr>
        <p:txBody>
          <a:bodyPr lIns="0" tIns="0" rIns="0" bIns="0" rtlCol="0" anchor="t">
            <a:spAutoFit/>
          </a:bodyPr>
          <a:lstStyle/>
          <a:p>
            <a:pPr marL="0" lvl="0" indent="0" algn="l">
              <a:lnSpc>
                <a:spcPts val="2226"/>
              </a:lnSpc>
              <a:spcBef>
                <a:spcPct val="0"/>
              </a:spcBef>
            </a:pPr>
            <a:r>
              <a:rPr lang="en-US" sz="1589">
                <a:solidFill>
                  <a:srgbClr val="2B2C30"/>
                </a:solidFill>
                <a:latin typeface="Poppins"/>
                <a:ea typeface="Poppins"/>
                <a:cs typeface="Poppins"/>
                <a:sym typeface="Poppins"/>
              </a:rPr>
              <a:t>Preparing the Market for market entry will be critical as this is a new concept. </a:t>
            </a:r>
            <a:r>
              <a:rPr lang="en-US" sz="1589">
                <a:solidFill>
                  <a:srgbClr val="FEBA01"/>
                </a:solidFill>
                <a:latin typeface="Poppins"/>
                <a:ea typeface="Poppins"/>
                <a:cs typeface="Poppins"/>
                <a:sym typeface="Poppins"/>
              </a:rPr>
              <a:t>Executed in NZ</a:t>
            </a:r>
          </a:p>
        </p:txBody>
      </p:sp>
      <p:sp>
        <p:nvSpPr>
          <p:cNvPr id="21" name="AutoShape 21"/>
          <p:cNvSpPr/>
          <p:nvPr/>
        </p:nvSpPr>
        <p:spPr>
          <a:xfrm>
            <a:off x="11212176" y="5187189"/>
            <a:ext cx="1199078" cy="47625"/>
          </a:xfrm>
          <a:prstGeom prst="rect">
            <a:avLst/>
          </a:prstGeom>
          <a:solidFill>
            <a:srgbClr val="FEBA01"/>
          </a:solidFill>
        </p:spPr>
      </p:sp>
      <p:sp>
        <p:nvSpPr>
          <p:cNvPr id="22" name="AutoShape 22"/>
          <p:cNvSpPr/>
          <p:nvPr/>
        </p:nvSpPr>
        <p:spPr>
          <a:xfrm>
            <a:off x="11212176" y="9258300"/>
            <a:ext cx="1199078" cy="47625"/>
          </a:xfrm>
          <a:prstGeom prst="rect">
            <a:avLst/>
          </a:prstGeom>
          <a:solidFill>
            <a:srgbClr val="FEBA01"/>
          </a:solidFill>
        </p:spPr>
      </p:sp>
      <p:sp>
        <p:nvSpPr>
          <p:cNvPr id="23" name="AutoShape 23"/>
          <p:cNvSpPr/>
          <p:nvPr/>
        </p:nvSpPr>
        <p:spPr>
          <a:xfrm>
            <a:off x="11212176" y="7222744"/>
            <a:ext cx="1199078" cy="47625"/>
          </a:xfrm>
          <a:prstGeom prst="rect">
            <a:avLst/>
          </a:prstGeom>
          <a:solidFill>
            <a:srgbClr val="FEBA01"/>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5448431" y="6789760"/>
            <a:ext cx="11739057" cy="3791044"/>
          </a:xfrm>
          <a:custGeom>
            <a:avLst/>
            <a:gdLst/>
            <a:ahLst/>
            <a:cxnLst/>
            <a:rect l="l" t="t" r="r" b="b"/>
            <a:pathLst>
              <a:path w="11739057" h="3791044">
                <a:moveTo>
                  <a:pt x="0" y="0"/>
                </a:moveTo>
                <a:lnTo>
                  <a:pt x="11739057" y="0"/>
                </a:lnTo>
                <a:lnTo>
                  <a:pt x="11739057" y="3791044"/>
                </a:lnTo>
                <a:lnTo>
                  <a:pt x="0" y="3791044"/>
                </a:lnTo>
                <a:lnTo>
                  <a:pt x="0" y="0"/>
                </a:lnTo>
                <a:close/>
              </a:path>
            </a:pathLst>
          </a:custGeom>
          <a:blipFill>
            <a:blip r:embed="rId3"/>
            <a:stretch>
              <a:fillRect t="-117379" r="-5367"/>
            </a:stretch>
          </a:blipFill>
        </p:spPr>
      </p:sp>
      <p:sp>
        <p:nvSpPr>
          <p:cNvPr id="4" name="TextBox 4"/>
          <p:cNvSpPr txBox="1"/>
          <p:nvPr/>
        </p:nvSpPr>
        <p:spPr>
          <a:xfrm>
            <a:off x="3838312" y="3657789"/>
            <a:ext cx="4002793" cy="798830"/>
          </a:xfrm>
          <a:prstGeom prst="rect">
            <a:avLst/>
          </a:prstGeom>
        </p:spPr>
        <p:txBody>
          <a:bodyPr lIns="0" tIns="0" rIns="0" bIns="0" rtlCol="0" anchor="t">
            <a:spAutoFit/>
          </a:bodyPr>
          <a:lstStyle/>
          <a:p>
            <a:pPr algn="ctr">
              <a:lnSpc>
                <a:spcPts val="3220"/>
              </a:lnSpc>
            </a:pPr>
            <a:r>
              <a:rPr lang="en-US" sz="2300">
                <a:solidFill>
                  <a:srgbClr val="000000"/>
                </a:solidFill>
                <a:latin typeface="Poppins"/>
                <a:ea typeface="Poppins"/>
                <a:cs typeface="Poppins"/>
                <a:sym typeface="Poppins"/>
              </a:rPr>
              <a:t> HORMONE HEALTH SUITE OF LIFESTAGE DIAGNOSTICS</a:t>
            </a:r>
          </a:p>
        </p:txBody>
      </p:sp>
      <p:grpSp>
        <p:nvGrpSpPr>
          <p:cNvPr id="5" name="Group 5"/>
          <p:cNvGrpSpPr/>
          <p:nvPr/>
        </p:nvGrpSpPr>
        <p:grpSpPr>
          <a:xfrm>
            <a:off x="4290943" y="4765932"/>
            <a:ext cx="524225" cy="482329"/>
            <a:chOff x="0" y="0"/>
            <a:chExt cx="175537" cy="161508"/>
          </a:xfrm>
        </p:grpSpPr>
        <p:sp>
          <p:nvSpPr>
            <p:cNvPr id="6" name="Freeform 6"/>
            <p:cNvSpPr/>
            <p:nvPr/>
          </p:nvSpPr>
          <p:spPr>
            <a:xfrm>
              <a:off x="0" y="0"/>
              <a:ext cx="175537" cy="161508"/>
            </a:xfrm>
            <a:custGeom>
              <a:avLst/>
              <a:gdLst/>
              <a:ahLst/>
              <a:cxnLst/>
              <a:rect l="l" t="t" r="r" b="b"/>
              <a:pathLst>
                <a:path w="175537" h="161508">
                  <a:moveTo>
                    <a:pt x="0" y="0"/>
                  </a:moveTo>
                  <a:lnTo>
                    <a:pt x="175537" y="0"/>
                  </a:lnTo>
                  <a:lnTo>
                    <a:pt x="175537" y="161508"/>
                  </a:lnTo>
                  <a:lnTo>
                    <a:pt x="0" y="161508"/>
                  </a:lnTo>
                  <a:close/>
                </a:path>
              </a:pathLst>
            </a:custGeom>
            <a:solidFill>
              <a:srgbClr val="41B8D5"/>
            </a:solidFill>
          </p:spPr>
        </p:sp>
        <p:sp>
          <p:nvSpPr>
            <p:cNvPr id="7" name="TextBox 7"/>
            <p:cNvSpPr txBox="1"/>
            <p:nvPr/>
          </p:nvSpPr>
          <p:spPr>
            <a:xfrm>
              <a:off x="0" y="-76200"/>
              <a:ext cx="175537" cy="237708"/>
            </a:xfrm>
            <a:prstGeom prst="rect">
              <a:avLst/>
            </a:prstGeom>
          </p:spPr>
          <p:txBody>
            <a:bodyPr lIns="56189" tIns="56189" rIns="56189" bIns="56189" rtlCol="0" anchor="ctr"/>
            <a:lstStyle/>
            <a:p>
              <a:pPr algn="ctr">
                <a:lnSpc>
                  <a:spcPts val="3740"/>
                </a:lnSpc>
              </a:pPr>
              <a:endParaRPr/>
            </a:p>
          </p:txBody>
        </p:sp>
      </p:grpSp>
      <p:sp>
        <p:nvSpPr>
          <p:cNvPr id="8" name="TextBox 8"/>
          <p:cNvSpPr txBox="1"/>
          <p:nvPr/>
        </p:nvSpPr>
        <p:spPr>
          <a:xfrm>
            <a:off x="5015161" y="4841679"/>
            <a:ext cx="2190030" cy="283210"/>
          </a:xfrm>
          <a:prstGeom prst="rect">
            <a:avLst/>
          </a:prstGeom>
        </p:spPr>
        <p:txBody>
          <a:bodyPr lIns="0" tIns="0" rIns="0" bIns="0" rtlCol="0" anchor="t">
            <a:spAutoFit/>
          </a:bodyPr>
          <a:lstStyle/>
          <a:p>
            <a:pPr algn="l">
              <a:lnSpc>
                <a:spcPts val="2240"/>
              </a:lnSpc>
            </a:pPr>
            <a:r>
              <a:rPr lang="en-US" sz="1600">
                <a:solidFill>
                  <a:srgbClr val="000000"/>
                </a:solidFill>
                <a:latin typeface="Poppins"/>
                <a:ea typeface="Poppins"/>
                <a:cs typeface="Poppins"/>
                <a:sym typeface="Poppins"/>
              </a:rPr>
              <a:t>NeuterReadyTM*</a:t>
            </a:r>
          </a:p>
        </p:txBody>
      </p:sp>
      <p:grpSp>
        <p:nvGrpSpPr>
          <p:cNvPr id="9" name="Group 9"/>
          <p:cNvGrpSpPr/>
          <p:nvPr/>
        </p:nvGrpSpPr>
        <p:grpSpPr>
          <a:xfrm>
            <a:off x="4290943" y="5385449"/>
            <a:ext cx="524225" cy="482329"/>
            <a:chOff x="0" y="0"/>
            <a:chExt cx="175537" cy="161508"/>
          </a:xfrm>
        </p:grpSpPr>
        <p:sp>
          <p:nvSpPr>
            <p:cNvPr id="10" name="Freeform 10"/>
            <p:cNvSpPr/>
            <p:nvPr/>
          </p:nvSpPr>
          <p:spPr>
            <a:xfrm>
              <a:off x="0" y="0"/>
              <a:ext cx="175537" cy="161508"/>
            </a:xfrm>
            <a:custGeom>
              <a:avLst/>
              <a:gdLst/>
              <a:ahLst/>
              <a:cxnLst/>
              <a:rect l="l" t="t" r="r" b="b"/>
              <a:pathLst>
                <a:path w="175537" h="161508">
                  <a:moveTo>
                    <a:pt x="0" y="0"/>
                  </a:moveTo>
                  <a:lnTo>
                    <a:pt x="175537" y="0"/>
                  </a:lnTo>
                  <a:lnTo>
                    <a:pt x="175537" y="161508"/>
                  </a:lnTo>
                  <a:lnTo>
                    <a:pt x="0" y="161508"/>
                  </a:lnTo>
                  <a:close/>
                </a:path>
              </a:pathLst>
            </a:custGeom>
            <a:solidFill>
              <a:srgbClr val="38761D"/>
            </a:solidFill>
          </p:spPr>
        </p:sp>
        <p:sp>
          <p:nvSpPr>
            <p:cNvPr id="11" name="TextBox 11"/>
            <p:cNvSpPr txBox="1"/>
            <p:nvPr/>
          </p:nvSpPr>
          <p:spPr>
            <a:xfrm>
              <a:off x="0" y="-76200"/>
              <a:ext cx="175537" cy="237708"/>
            </a:xfrm>
            <a:prstGeom prst="rect">
              <a:avLst/>
            </a:prstGeom>
          </p:spPr>
          <p:txBody>
            <a:bodyPr lIns="56189" tIns="56189" rIns="56189" bIns="56189" rtlCol="0" anchor="ctr"/>
            <a:lstStyle/>
            <a:p>
              <a:pPr algn="ctr">
                <a:lnSpc>
                  <a:spcPts val="3740"/>
                </a:lnSpc>
              </a:pPr>
              <a:endParaRPr/>
            </a:p>
          </p:txBody>
        </p:sp>
      </p:grpSp>
      <p:sp>
        <p:nvSpPr>
          <p:cNvPr id="12" name="TextBox 12"/>
          <p:cNvSpPr txBox="1"/>
          <p:nvPr/>
        </p:nvSpPr>
        <p:spPr>
          <a:xfrm>
            <a:off x="5015161" y="5467789"/>
            <a:ext cx="2190030" cy="283210"/>
          </a:xfrm>
          <a:prstGeom prst="rect">
            <a:avLst/>
          </a:prstGeom>
        </p:spPr>
        <p:txBody>
          <a:bodyPr lIns="0" tIns="0" rIns="0" bIns="0" rtlCol="0" anchor="t">
            <a:spAutoFit/>
          </a:bodyPr>
          <a:lstStyle/>
          <a:p>
            <a:pPr algn="l">
              <a:lnSpc>
                <a:spcPts val="2240"/>
              </a:lnSpc>
            </a:pPr>
            <a:r>
              <a:rPr lang="en-US" sz="1600">
                <a:solidFill>
                  <a:srgbClr val="000000"/>
                </a:solidFill>
                <a:latin typeface="Poppins"/>
                <a:ea typeface="Poppins"/>
                <a:cs typeface="Poppins"/>
                <a:sym typeface="Poppins"/>
              </a:rPr>
              <a:t>SpayReady**</a:t>
            </a:r>
          </a:p>
        </p:txBody>
      </p:sp>
      <p:grpSp>
        <p:nvGrpSpPr>
          <p:cNvPr id="13" name="Group 13"/>
          <p:cNvGrpSpPr/>
          <p:nvPr/>
        </p:nvGrpSpPr>
        <p:grpSpPr>
          <a:xfrm>
            <a:off x="4290943" y="6002631"/>
            <a:ext cx="524225" cy="482329"/>
            <a:chOff x="0" y="0"/>
            <a:chExt cx="175537" cy="161508"/>
          </a:xfrm>
        </p:grpSpPr>
        <p:sp>
          <p:nvSpPr>
            <p:cNvPr id="14" name="Freeform 14"/>
            <p:cNvSpPr/>
            <p:nvPr/>
          </p:nvSpPr>
          <p:spPr>
            <a:xfrm>
              <a:off x="0" y="0"/>
              <a:ext cx="175537" cy="161508"/>
            </a:xfrm>
            <a:custGeom>
              <a:avLst/>
              <a:gdLst/>
              <a:ahLst/>
              <a:cxnLst/>
              <a:rect l="l" t="t" r="r" b="b"/>
              <a:pathLst>
                <a:path w="175537" h="161508">
                  <a:moveTo>
                    <a:pt x="0" y="0"/>
                  </a:moveTo>
                  <a:lnTo>
                    <a:pt x="175537" y="0"/>
                  </a:lnTo>
                  <a:lnTo>
                    <a:pt x="175537" y="161508"/>
                  </a:lnTo>
                  <a:lnTo>
                    <a:pt x="0" y="161508"/>
                  </a:lnTo>
                  <a:close/>
                </a:path>
              </a:pathLst>
            </a:custGeom>
            <a:solidFill>
              <a:srgbClr val="E1EBF1"/>
            </a:solidFill>
          </p:spPr>
        </p:sp>
        <p:sp>
          <p:nvSpPr>
            <p:cNvPr id="15" name="TextBox 15"/>
            <p:cNvSpPr txBox="1"/>
            <p:nvPr/>
          </p:nvSpPr>
          <p:spPr>
            <a:xfrm>
              <a:off x="0" y="-76200"/>
              <a:ext cx="175537" cy="237708"/>
            </a:xfrm>
            <a:prstGeom prst="rect">
              <a:avLst/>
            </a:prstGeom>
          </p:spPr>
          <p:txBody>
            <a:bodyPr lIns="56189" tIns="56189" rIns="56189" bIns="56189" rtlCol="0" anchor="ctr"/>
            <a:lstStyle/>
            <a:p>
              <a:pPr algn="ctr">
                <a:lnSpc>
                  <a:spcPts val="3740"/>
                </a:lnSpc>
              </a:pPr>
              <a:endParaRPr/>
            </a:p>
          </p:txBody>
        </p:sp>
      </p:grpSp>
      <p:sp>
        <p:nvSpPr>
          <p:cNvPr id="16" name="TextBox 16"/>
          <p:cNvSpPr txBox="1"/>
          <p:nvPr/>
        </p:nvSpPr>
        <p:spPr>
          <a:xfrm>
            <a:off x="5015161" y="6078378"/>
            <a:ext cx="2550930" cy="283210"/>
          </a:xfrm>
          <a:prstGeom prst="rect">
            <a:avLst/>
          </a:prstGeom>
        </p:spPr>
        <p:txBody>
          <a:bodyPr lIns="0" tIns="0" rIns="0" bIns="0" rtlCol="0" anchor="t">
            <a:spAutoFit/>
          </a:bodyPr>
          <a:lstStyle/>
          <a:p>
            <a:pPr algn="l">
              <a:lnSpc>
                <a:spcPts val="2240"/>
              </a:lnSpc>
            </a:pPr>
            <a:r>
              <a:rPr lang="en-US" sz="1600">
                <a:solidFill>
                  <a:srgbClr val="000000"/>
                </a:solidFill>
                <a:latin typeface="Poppins"/>
                <a:ea typeface="Poppins"/>
                <a:cs typeface="Poppins"/>
                <a:sym typeface="Poppins"/>
              </a:rPr>
              <a:t>LongevityAnnual***</a:t>
            </a:r>
          </a:p>
        </p:txBody>
      </p:sp>
      <p:sp>
        <p:nvSpPr>
          <p:cNvPr id="17" name="AutoShape 17"/>
          <p:cNvSpPr/>
          <p:nvPr/>
        </p:nvSpPr>
        <p:spPr>
          <a:xfrm>
            <a:off x="8369343" y="7349992"/>
            <a:ext cx="4297266" cy="1151449"/>
          </a:xfrm>
          <a:prstGeom prst="line">
            <a:avLst/>
          </a:prstGeom>
          <a:ln w="28575" cap="flat">
            <a:solidFill>
              <a:srgbClr val="FEBA01"/>
            </a:solidFill>
            <a:prstDash val="solid"/>
            <a:headEnd type="none" w="sm" len="sm"/>
            <a:tailEnd type="none" w="sm" len="sm"/>
          </a:ln>
        </p:spPr>
      </p:sp>
      <p:pic>
        <p:nvPicPr>
          <p:cNvPr id="18" name="Picture 18"/>
          <p:cNvPicPr>
            <a:picLocks noChangeAspect="1"/>
          </p:cNvPicPr>
          <p:nvPr/>
        </p:nvPicPr>
        <p:blipFill>
          <a:blip r:embed="rId4"/>
          <a:stretch>
            <a:fillRect/>
          </a:stretch>
        </p:blipFill>
        <p:spPr>
          <a:xfrm>
            <a:off x="8313155" y="1892070"/>
            <a:ext cx="8388684" cy="7947844"/>
          </a:xfrm>
          <a:prstGeom prst="rect">
            <a:avLst/>
          </a:prstGeom>
        </p:spPr>
      </p:pic>
      <p:sp>
        <p:nvSpPr>
          <p:cNvPr id="19" name="TextBox 19"/>
          <p:cNvSpPr txBox="1"/>
          <p:nvPr/>
        </p:nvSpPr>
        <p:spPr>
          <a:xfrm>
            <a:off x="1358659" y="1358942"/>
            <a:ext cx="16064046" cy="871893"/>
          </a:xfrm>
          <a:prstGeom prst="rect">
            <a:avLst/>
          </a:prstGeom>
        </p:spPr>
        <p:txBody>
          <a:bodyPr lIns="0" tIns="0" rIns="0" bIns="0" rtlCol="0" anchor="t">
            <a:spAutoFit/>
          </a:bodyPr>
          <a:lstStyle/>
          <a:p>
            <a:pPr algn="l">
              <a:lnSpc>
                <a:spcPts val="6344"/>
              </a:lnSpc>
            </a:pPr>
            <a:r>
              <a:rPr lang="en-US" sz="5820">
                <a:solidFill>
                  <a:srgbClr val="999999"/>
                </a:solidFill>
                <a:latin typeface="Poppins"/>
                <a:ea typeface="Poppins"/>
                <a:cs typeface="Poppins"/>
                <a:sym typeface="Poppins"/>
              </a:rPr>
              <a:t>Healthy growth in launch countries</a:t>
            </a:r>
          </a:p>
        </p:txBody>
      </p:sp>
      <p:sp>
        <p:nvSpPr>
          <p:cNvPr id="20" name="TextBox 20"/>
          <p:cNvSpPr txBox="1"/>
          <p:nvPr/>
        </p:nvSpPr>
        <p:spPr>
          <a:xfrm>
            <a:off x="1383973" y="591549"/>
            <a:ext cx="14748645" cy="686323"/>
          </a:xfrm>
          <a:prstGeom prst="rect">
            <a:avLst/>
          </a:prstGeom>
        </p:spPr>
        <p:txBody>
          <a:bodyPr lIns="0" tIns="0" rIns="0" bIns="0" rtlCol="0" anchor="t">
            <a:spAutoFit/>
          </a:bodyPr>
          <a:lstStyle/>
          <a:p>
            <a:pPr marL="0" lvl="0" indent="0" algn="l">
              <a:lnSpc>
                <a:spcPts val="4995"/>
              </a:lnSpc>
            </a:pPr>
            <a:r>
              <a:rPr lang="en-US" sz="4541" spc="-227">
                <a:solidFill>
                  <a:srgbClr val="000000"/>
                </a:solidFill>
                <a:latin typeface="Poppins"/>
                <a:ea typeface="Poppins"/>
                <a:cs typeface="Poppins"/>
                <a:sym typeface="Poppins"/>
              </a:rPr>
              <a:t>Sales Plan for Hormone Health </a:t>
            </a:r>
          </a:p>
        </p:txBody>
      </p:sp>
      <p:sp>
        <p:nvSpPr>
          <p:cNvPr id="21" name="TextBox 21"/>
          <p:cNvSpPr txBox="1"/>
          <p:nvPr/>
        </p:nvSpPr>
        <p:spPr>
          <a:xfrm>
            <a:off x="9012212" y="9370957"/>
            <a:ext cx="8282296" cy="988314"/>
          </a:xfrm>
          <a:prstGeom prst="rect">
            <a:avLst/>
          </a:prstGeom>
        </p:spPr>
        <p:txBody>
          <a:bodyPr lIns="0" tIns="0" rIns="0" bIns="0" rtlCol="0" anchor="t">
            <a:spAutoFit/>
          </a:bodyPr>
          <a:lstStyle/>
          <a:p>
            <a:pPr algn="l">
              <a:lnSpc>
                <a:spcPts val="1308"/>
              </a:lnSpc>
            </a:pPr>
            <a:r>
              <a:rPr lang="en-US" sz="1200">
                <a:solidFill>
                  <a:srgbClr val="FFDE59"/>
                </a:solidFill>
                <a:latin typeface="Poppins"/>
                <a:ea typeface="Poppins"/>
                <a:cs typeface="Poppins"/>
                <a:sym typeface="Poppins"/>
              </a:rPr>
              <a:t>*</a:t>
            </a:r>
            <a:r>
              <a:rPr lang="en-US" sz="1200">
                <a:solidFill>
                  <a:srgbClr val="FEBA01"/>
                </a:solidFill>
                <a:latin typeface="Poppins"/>
                <a:ea typeface="Poppins"/>
                <a:cs typeface="Poppins"/>
                <a:sym typeface="Poppins"/>
              </a:rPr>
              <a:t>NeuterReady: 2025 launch NZ &amp; UK / 2026 AUS &amp; Germany market entrance / 2028 US market entrance</a:t>
            </a:r>
          </a:p>
          <a:p>
            <a:pPr algn="l">
              <a:lnSpc>
                <a:spcPts val="1308"/>
              </a:lnSpc>
            </a:pPr>
            <a:r>
              <a:rPr lang="en-US" sz="1200">
                <a:solidFill>
                  <a:srgbClr val="FEBA01"/>
                </a:solidFill>
                <a:latin typeface="Poppins"/>
                <a:ea typeface="Poppins"/>
                <a:cs typeface="Poppins"/>
                <a:sym typeface="Poppins"/>
              </a:rPr>
              <a:t>** SpayReady: 2026 NZ &amp; AUS &amp; UK &amp; Germany market entrance / 2028 US market entrance</a:t>
            </a:r>
          </a:p>
          <a:p>
            <a:pPr algn="l">
              <a:lnSpc>
                <a:spcPts val="1308"/>
              </a:lnSpc>
            </a:pPr>
            <a:r>
              <a:rPr lang="en-US" sz="1200">
                <a:solidFill>
                  <a:srgbClr val="FEBA01"/>
                </a:solidFill>
                <a:latin typeface="Poppins"/>
                <a:ea typeface="Poppins"/>
                <a:cs typeface="Poppins"/>
                <a:sym typeface="Poppins"/>
              </a:rPr>
              <a:t>*** LongevityAnnual: 2027 US market entrance</a:t>
            </a:r>
          </a:p>
          <a:p>
            <a:pPr algn="l">
              <a:lnSpc>
                <a:spcPts val="1308"/>
              </a:lnSpc>
            </a:pPr>
            <a:r>
              <a:rPr lang="en-US" sz="1200">
                <a:solidFill>
                  <a:srgbClr val="FEBA01"/>
                </a:solidFill>
                <a:latin typeface="Poppins"/>
                <a:ea typeface="Poppins"/>
                <a:cs typeface="Poppins"/>
                <a:sym typeface="Poppins"/>
              </a:rPr>
              <a:t>****SpayCheck: 2027 NZ &amp; AUS &amp; UK &amp; Germany market entrance / 2028 US market entrance</a:t>
            </a:r>
          </a:p>
          <a:p>
            <a:pPr algn="l">
              <a:lnSpc>
                <a:spcPts val="1308"/>
              </a:lnSpc>
            </a:pPr>
            <a:r>
              <a:rPr lang="en-US" sz="1200">
                <a:solidFill>
                  <a:srgbClr val="FEBA01"/>
                </a:solidFill>
                <a:latin typeface="Poppins"/>
                <a:ea typeface="Poppins"/>
                <a:cs typeface="Poppins"/>
                <a:sym typeface="Poppins"/>
              </a:rPr>
              <a:t>***** UK / NZ / AUS / GE penetration rate: 72%</a:t>
            </a:r>
          </a:p>
          <a:p>
            <a:pPr algn="l">
              <a:lnSpc>
                <a:spcPts val="1308"/>
              </a:lnSpc>
              <a:spcBef>
                <a:spcPct val="0"/>
              </a:spcBef>
            </a:pPr>
            <a:endParaRPr lang="en-US" sz="1200">
              <a:solidFill>
                <a:srgbClr val="FEBA01"/>
              </a:solidFill>
              <a:latin typeface="Poppins"/>
              <a:ea typeface="Poppins"/>
              <a:cs typeface="Poppins"/>
              <a:sym typeface="Poppins"/>
            </a:endParaRPr>
          </a:p>
        </p:txBody>
      </p:sp>
      <p:grpSp>
        <p:nvGrpSpPr>
          <p:cNvPr id="22" name="Group 22"/>
          <p:cNvGrpSpPr/>
          <p:nvPr/>
        </p:nvGrpSpPr>
        <p:grpSpPr>
          <a:xfrm>
            <a:off x="4290943" y="6625870"/>
            <a:ext cx="524225" cy="482329"/>
            <a:chOff x="0" y="0"/>
            <a:chExt cx="175537" cy="161508"/>
          </a:xfrm>
        </p:grpSpPr>
        <p:sp>
          <p:nvSpPr>
            <p:cNvPr id="23" name="Freeform 23"/>
            <p:cNvSpPr/>
            <p:nvPr/>
          </p:nvSpPr>
          <p:spPr>
            <a:xfrm>
              <a:off x="0" y="0"/>
              <a:ext cx="175537" cy="161508"/>
            </a:xfrm>
            <a:custGeom>
              <a:avLst/>
              <a:gdLst/>
              <a:ahLst/>
              <a:cxnLst/>
              <a:rect l="l" t="t" r="r" b="b"/>
              <a:pathLst>
                <a:path w="175537" h="161508">
                  <a:moveTo>
                    <a:pt x="0" y="0"/>
                  </a:moveTo>
                  <a:lnTo>
                    <a:pt x="175537" y="0"/>
                  </a:lnTo>
                  <a:lnTo>
                    <a:pt x="175537" y="161508"/>
                  </a:lnTo>
                  <a:lnTo>
                    <a:pt x="0" y="161508"/>
                  </a:lnTo>
                  <a:close/>
                </a:path>
              </a:pathLst>
            </a:custGeom>
            <a:solidFill>
              <a:srgbClr val="F4DAF7"/>
            </a:solidFill>
          </p:spPr>
        </p:sp>
        <p:sp>
          <p:nvSpPr>
            <p:cNvPr id="24" name="TextBox 24"/>
            <p:cNvSpPr txBox="1"/>
            <p:nvPr/>
          </p:nvSpPr>
          <p:spPr>
            <a:xfrm>
              <a:off x="0" y="-76200"/>
              <a:ext cx="175537" cy="237708"/>
            </a:xfrm>
            <a:prstGeom prst="rect">
              <a:avLst/>
            </a:prstGeom>
          </p:spPr>
          <p:txBody>
            <a:bodyPr lIns="56189" tIns="56189" rIns="56189" bIns="56189" rtlCol="0" anchor="ctr"/>
            <a:lstStyle/>
            <a:p>
              <a:pPr algn="ctr">
                <a:lnSpc>
                  <a:spcPts val="3740"/>
                </a:lnSpc>
              </a:pPr>
              <a:endParaRPr/>
            </a:p>
          </p:txBody>
        </p:sp>
      </p:grpSp>
      <p:sp>
        <p:nvSpPr>
          <p:cNvPr id="25" name="TextBox 25"/>
          <p:cNvSpPr txBox="1"/>
          <p:nvPr/>
        </p:nvSpPr>
        <p:spPr>
          <a:xfrm>
            <a:off x="5015161" y="6704488"/>
            <a:ext cx="3501226" cy="283210"/>
          </a:xfrm>
          <a:prstGeom prst="rect">
            <a:avLst/>
          </a:prstGeom>
        </p:spPr>
        <p:txBody>
          <a:bodyPr lIns="0" tIns="0" rIns="0" bIns="0" rtlCol="0" anchor="t">
            <a:spAutoFit/>
          </a:bodyPr>
          <a:lstStyle/>
          <a:p>
            <a:pPr algn="l">
              <a:lnSpc>
                <a:spcPts val="2240"/>
              </a:lnSpc>
            </a:pPr>
            <a:r>
              <a:rPr lang="en-US" sz="1600">
                <a:solidFill>
                  <a:srgbClr val="000000"/>
                </a:solidFill>
                <a:latin typeface="Poppins"/>
                <a:ea typeface="Poppins"/>
                <a:cs typeface="Poppins"/>
                <a:sym typeface="Poppins"/>
              </a:rPr>
              <a:t>SpayCheck****</a:t>
            </a:r>
          </a:p>
        </p:txBody>
      </p:sp>
      <p:grpSp>
        <p:nvGrpSpPr>
          <p:cNvPr id="26" name="Group 26"/>
          <p:cNvGrpSpPr/>
          <p:nvPr/>
        </p:nvGrpSpPr>
        <p:grpSpPr>
          <a:xfrm>
            <a:off x="16107690" y="9784152"/>
            <a:ext cx="2180310" cy="502848"/>
            <a:chOff x="0" y="0"/>
            <a:chExt cx="2907080" cy="670464"/>
          </a:xfrm>
        </p:grpSpPr>
        <p:sp>
          <p:nvSpPr>
            <p:cNvPr id="27" name="Freeform 27"/>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5"/>
              <a:stretch>
                <a:fillRect l="-628" r="-67498" b="-607119"/>
              </a:stretch>
            </a:blipFill>
          </p:spPr>
        </p:sp>
        <p:sp>
          <p:nvSpPr>
            <p:cNvPr id="28" name="Freeform 28"/>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6"/>
              <a:stretch>
                <a:fillRect r="-23096" b="-78421"/>
              </a:stretch>
            </a:blipFill>
          </p:spPr>
        </p:sp>
      </p:grpSp>
      <p:sp>
        <p:nvSpPr>
          <p:cNvPr id="29" name="TextBox 29"/>
          <p:cNvSpPr txBox="1"/>
          <p:nvPr/>
        </p:nvSpPr>
        <p:spPr>
          <a:xfrm>
            <a:off x="8758295" y="8917550"/>
            <a:ext cx="1045294" cy="223307"/>
          </a:xfrm>
          <a:prstGeom prst="rect">
            <a:avLst/>
          </a:prstGeom>
        </p:spPr>
        <p:txBody>
          <a:bodyPr lIns="0" tIns="0" rIns="0" bIns="0" rtlCol="0" anchor="t">
            <a:spAutoFit/>
          </a:bodyPr>
          <a:lstStyle/>
          <a:p>
            <a:pPr algn="ctr">
              <a:lnSpc>
                <a:spcPts val="1866"/>
              </a:lnSpc>
              <a:spcBef>
                <a:spcPct val="0"/>
              </a:spcBef>
            </a:pPr>
            <a:r>
              <a:rPr lang="en-US" sz="1333">
                <a:solidFill>
                  <a:srgbClr val="000000"/>
                </a:solidFill>
                <a:latin typeface="HK Grotesk Light"/>
                <a:ea typeface="HK Grotesk Light"/>
                <a:cs typeface="HK Grotesk Light"/>
                <a:sym typeface="HK Grotesk Light"/>
              </a:rPr>
              <a:t>all figures US$</a:t>
            </a:r>
          </a:p>
        </p:txBody>
      </p:sp>
      <p:sp>
        <p:nvSpPr>
          <p:cNvPr id="30" name="TextBox 30"/>
          <p:cNvSpPr txBox="1"/>
          <p:nvPr/>
        </p:nvSpPr>
        <p:spPr>
          <a:xfrm>
            <a:off x="6432215" y="7072497"/>
            <a:ext cx="1937129" cy="507365"/>
          </a:xfrm>
          <a:prstGeom prst="rect">
            <a:avLst/>
          </a:prstGeom>
        </p:spPr>
        <p:txBody>
          <a:bodyPr lIns="0" tIns="0" rIns="0" bIns="0" rtlCol="0" anchor="t">
            <a:spAutoFit/>
          </a:bodyPr>
          <a:lstStyle/>
          <a:p>
            <a:pPr algn="r">
              <a:lnSpc>
                <a:spcPts val="1960"/>
              </a:lnSpc>
              <a:spcBef>
                <a:spcPct val="0"/>
              </a:spcBef>
            </a:pPr>
            <a:r>
              <a:rPr lang="en-US" sz="1400">
                <a:solidFill>
                  <a:srgbClr val="FEBA01"/>
                </a:solidFill>
                <a:latin typeface="Poppins"/>
                <a:ea typeface="Poppins"/>
                <a:cs typeface="Poppins"/>
                <a:sym typeface="Poppins"/>
              </a:rPr>
              <a:t>Point-of-Care available in 2028</a:t>
            </a:r>
          </a:p>
        </p:txBody>
      </p:sp>
      <p:sp>
        <p:nvSpPr>
          <p:cNvPr id="31" name="TextBox 31"/>
          <p:cNvSpPr txBox="1"/>
          <p:nvPr/>
        </p:nvSpPr>
        <p:spPr>
          <a:xfrm>
            <a:off x="16002783" y="3187561"/>
            <a:ext cx="2090961" cy="259715"/>
          </a:xfrm>
          <a:prstGeom prst="rect">
            <a:avLst/>
          </a:prstGeom>
        </p:spPr>
        <p:txBody>
          <a:bodyPr lIns="0" tIns="0" rIns="0" bIns="0" rtlCol="0" anchor="t">
            <a:spAutoFit/>
          </a:bodyPr>
          <a:lstStyle/>
          <a:p>
            <a:pPr algn="l">
              <a:lnSpc>
                <a:spcPts val="1960"/>
              </a:lnSpc>
              <a:spcBef>
                <a:spcPct val="0"/>
              </a:spcBef>
            </a:pPr>
            <a:r>
              <a:rPr lang="en-US" sz="1400">
                <a:solidFill>
                  <a:srgbClr val="FEBA01"/>
                </a:solidFill>
                <a:latin typeface="Poppins"/>
                <a:ea typeface="Poppins"/>
                <a:cs typeface="Poppins"/>
                <a:sym typeface="Poppins"/>
              </a:rPr>
              <a:t>6%-8% penetration rate</a:t>
            </a:r>
          </a:p>
        </p:txBody>
      </p:sp>
      <p:sp>
        <p:nvSpPr>
          <p:cNvPr id="32" name="TextBox 32"/>
          <p:cNvSpPr txBox="1"/>
          <p:nvPr/>
        </p:nvSpPr>
        <p:spPr>
          <a:xfrm>
            <a:off x="16002783" y="3826064"/>
            <a:ext cx="1745903" cy="259715"/>
          </a:xfrm>
          <a:prstGeom prst="rect">
            <a:avLst/>
          </a:prstGeom>
        </p:spPr>
        <p:txBody>
          <a:bodyPr lIns="0" tIns="0" rIns="0" bIns="0" rtlCol="0" anchor="t">
            <a:spAutoFit/>
          </a:bodyPr>
          <a:lstStyle/>
          <a:p>
            <a:pPr algn="l">
              <a:lnSpc>
                <a:spcPts val="1960"/>
              </a:lnSpc>
              <a:spcBef>
                <a:spcPct val="0"/>
              </a:spcBef>
            </a:pPr>
            <a:r>
              <a:rPr lang="en-US" sz="1400">
                <a:solidFill>
                  <a:srgbClr val="FEBA01"/>
                </a:solidFill>
                <a:latin typeface="Poppins"/>
                <a:ea typeface="Poppins"/>
                <a:cs typeface="Poppins"/>
                <a:sym typeface="Poppins"/>
              </a:rPr>
              <a:t>6% penetration rate</a:t>
            </a:r>
          </a:p>
        </p:txBody>
      </p:sp>
      <p:sp>
        <p:nvSpPr>
          <p:cNvPr id="33" name="TextBox 33"/>
          <p:cNvSpPr txBox="1"/>
          <p:nvPr/>
        </p:nvSpPr>
        <p:spPr>
          <a:xfrm>
            <a:off x="16002783" y="5077264"/>
            <a:ext cx="1847031" cy="259715"/>
          </a:xfrm>
          <a:prstGeom prst="rect">
            <a:avLst/>
          </a:prstGeom>
        </p:spPr>
        <p:txBody>
          <a:bodyPr lIns="0" tIns="0" rIns="0" bIns="0" rtlCol="0" anchor="t">
            <a:spAutoFit/>
          </a:bodyPr>
          <a:lstStyle/>
          <a:p>
            <a:pPr algn="l">
              <a:lnSpc>
                <a:spcPts val="1960"/>
              </a:lnSpc>
              <a:spcBef>
                <a:spcPct val="0"/>
              </a:spcBef>
            </a:pPr>
            <a:r>
              <a:rPr lang="en-US" sz="1400">
                <a:solidFill>
                  <a:srgbClr val="FEBA01"/>
                </a:solidFill>
                <a:latin typeface="Poppins"/>
                <a:ea typeface="Poppins"/>
                <a:cs typeface="Poppins"/>
                <a:sym typeface="Poppins"/>
              </a:rPr>
              <a:t>24% penetration rate</a:t>
            </a:r>
          </a:p>
        </p:txBody>
      </p:sp>
      <p:sp>
        <p:nvSpPr>
          <p:cNvPr id="34" name="TextBox 34"/>
          <p:cNvSpPr txBox="1"/>
          <p:nvPr/>
        </p:nvSpPr>
        <p:spPr>
          <a:xfrm>
            <a:off x="16002783" y="7302367"/>
            <a:ext cx="2353723" cy="259715"/>
          </a:xfrm>
          <a:prstGeom prst="rect">
            <a:avLst/>
          </a:prstGeom>
        </p:spPr>
        <p:txBody>
          <a:bodyPr lIns="0" tIns="0" rIns="0" bIns="0" rtlCol="0" anchor="t">
            <a:spAutoFit/>
          </a:bodyPr>
          <a:lstStyle/>
          <a:p>
            <a:pPr algn="l">
              <a:lnSpc>
                <a:spcPts val="1960"/>
              </a:lnSpc>
              <a:spcBef>
                <a:spcPct val="0"/>
              </a:spcBef>
            </a:pPr>
            <a:r>
              <a:rPr lang="en-US" sz="1400">
                <a:solidFill>
                  <a:srgbClr val="FEBA01"/>
                </a:solidFill>
                <a:latin typeface="Poppins"/>
                <a:ea typeface="Poppins"/>
                <a:cs typeface="Poppins"/>
                <a:sym typeface="Poppins"/>
              </a:rPr>
              <a:t>36% penetration rate*****</a:t>
            </a:r>
          </a:p>
        </p:txBody>
      </p:sp>
      <p:sp>
        <p:nvSpPr>
          <p:cNvPr id="35" name="TextBox 35"/>
          <p:cNvSpPr txBox="1"/>
          <p:nvPr/>
        </p:nvSpPr>
        <p:spPr>
          <a:xfrm>
            <a:off x="1383973" y="2269188"/>
            <a:ext cx="16064046" cy="368300"/>
          </a:xfrm>
          <a:prstGeom prst="rect">
            <a:avLst/>
          </a:prstGeom>
        </p:spPr>
        <p:txBody>
          <a:bodyPr lIns="0" tIns="0" rIns="0" bIns="0" rtlCol="0" anchor="t">
            <a:spAutoFit/>
          </a:bodyPr>
          <a:lstStyle/>
          <a:p>
            <a:pPr algn="l">
              <a:lnSpc>
                <a:spcPts val="2800"/>
              </a:lnSpc>
              <a:spcBef>
                <a:spcPct val="0"/>
              </a:spcBef>
            </a:pPr>
            <a:r>
              <a:rPr lang="en-US" sz="2000">
                <a:solidFill>
                  <a:srgbClr val="999999"/>
                </a:solidFill>
                <a:latin typeface="Poppins"/>
                <a:ea typeface="Poppins"/>
                <a:cs typeface="Poppins"/>
                <a:sym typeface="Poppins"/>
              </a:rPr>
              <a:t>Early NZ data is tracking in line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AutoShape 3"/>
          <p:cNvSpPr/>
          <p:nvPr/>
        </p:nvSpPr>
        <p:spPr>
          <a:xfrm flipV="1">
            <a:off x="5606028" y="5963552"/>
            <a:ext cx="0" cy="3479357"/>
          </a:xfrm>
          <a:prstGeom prst="line">
            <a:avLst/>
          </a:prstGeom>
          <a:ln w="28575" cap="rnd">
            <a:solidFill>
              <a:srgbClr val="0190FB"/>
            </a:solidFill>
            <a:prstDash val="solid"/>
            <a:headEnd type="none" w="sm" len="sm"/>
            <a:tailEnd type="none" w="sm" len="sm"/>
          </a:ln>
        </p:spPr>
      </p:sp>
      <p:sp>
        <p:nvSpPr>
          <p:cNvPr id="4" name="AutoShape 4"/>
          <p:cNvSpPr/>
          <p:nvPr/>
        </p:nvSpPr>
        <p:spPr>
          <a:xfrm flipV="1">
            <a:off x="12174845" y="5963552"/>
            <a:ext cx="0" cy="3479357"/>
          </a:xfrm>
          <a:prstGeom prst="line">
            <a:avLst/>
          </a:prstGeom>
          <a:ln w="28575" cap="rnd">
            <a:solidFill>
              <a:srgbClr val="0190FB"/>
            </a:solidFill>
            <a:prstDash val="solid"/>
            <a:headEnd type="none" w="sm" len="sm"/>
            <a:tailEnd type="none" w="sm" len="sm"/>
          </a:ln>
        </p:spPr>
      </p:sp>
      <p:grpSp>
        <p:nvGrpSpPr>
          <p:cNvPr id="5" name="Group 5"/>
          <p:cNvGrpSpPr/>
          <p:nvPr/>
        </p:nvGrpSpPr>
        <p:grpSpPr>
          <a:xfrm>
            <a:off x="7682698" y="3697740"/>
            <a:ext cx="2492708" cy="249270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p:spPr>
        </p:sp>
      </p:grpSp>
      <p:grpSp>
        <p:nvGrpSpPr>
          <p:cNvPr id="7" name="Group 7"/>
          <p:cNvGrpSpPr/>
          <p:nvPr/>
        </p:nvGrpSpPr>
        <p:grpSpPr>
          <a:xfrm>
            <a:off x="2188348" y="3697740"/>
            <a:ext cx="2492708" cy="249270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4210" r="-34210"/>
              </a:stretch>
            </a:blipFill>
          </p:spPr>
        </p:sp>
      </p:grpSp>
      <p:grpSp>
        <p:nvGrpSpPr>
          <p:cNvPr id="9" name="Group 9"/>
          <p:cNvGrpSpPr/>
          <p:nvPr/>
        </p:nvGrpSpPr>
        <p:grpSpPr>
          <a:xfrm>
            <a:off x="13175781" y="3697740"/>
            <a:ext cx="2492708" cy="249270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5046" b="-25046"/>
              </a:stretch>
            </a:blipFill>
          </p:spPr>
        </p:sp>
      </p:grpSp>
      <p:sp>
        <p:nvSpPr>
          <p:cNvPr id="11" name="TextBox 11"/>
          <p:cNvSpPr txBox="1"/>
          <p:nvPr/>
        </p:nvSpPr>
        <p:spPr>
          <a:xfrm>
            <a:off x="1170730" y="1370888"/>
            <a:ext cx="16643451" cy="1641957"/>
          </a:xfrm>
          <a:prstGeom prst="rect">
            <a:avLst/>
          </a:prstGeom>
        </p:spPr>
        <p:txBody>
          <a:bodyPr lIns="0" tIns="0" rIns="0" bIns="0" rtlCol="0" anchor="t">
            <a:spAutoFit/>
          </a:bodyPr>
          <a:lstStyle/>
          <a:p>
            <a:pPr algn="l">
              <a:lnSpc>
                <a:spcPts val="11866"/>
              </a:lnSpc>
            </a:pPr>
            <a:r>
              <a:rPr lang="en-US" sz="10787">
                <a:solidFill>
                  <a:srgbClr val="0A0A0A"/>
                </a:solidFill>
                <a:latin typeface="Poppins"/>
                <a:ea typeface="Poppins"/>
                <a:cs typeface="Poppins"/>
                <a:sym typeface="Poppins"/>
              </a:rPr>
              <a:t>Healthy Margins</a:t>
            </a:r>
          </a:p>
        </p:txBody>
      </p:sp>
      <p:sp>
        <p:nvSpPr>
          <p:cNvPr id="12" name="TextBox 12"/>
          <p:cNvSpPr txBox="1"/>
          <p:nvPr/>
        </p:nvSpPr>
        <p:spPr>
          <a:xfrm>
            <a:off x="2188348" y="352663"/>
            <a:ext cx="15540488" cy="666845"/>
          </a:xfrm>
          <a:prstGeom prst="rect">
            <a:avLst/>
          </a:prstGeom>
        </p:spPr>
        <p:txBody>
          <a:bodyPr lIns="0" tIns="0" rIns="0" bIns="0" rtlCol="0" anchor="t">
            <a:spAutoFit/>
          </a:bodyPr>
          <a:lstStyle/>
          <a:p>
            <a:pPr algn="l">
              <a:lnSpc>
                <a:spcPts val="5244"/>
              </a:lnSpc>
            </a:pPr>
            <a:r>
              <a:rPr lang="en-US" sz="3746" spc="37">
                <a:solidFill>
                  <a:srgbClr val="001F3C"/>
                </a:solidFill>
                <a:latin typeface="Poppins"/>
                <a:ea typeface="Poppins"/>
                <a:cs typeface="Poppins"/>
                <a:sym typeface="Poppins"/>
              </a:rPr>
              <a:t>We “win” when                             is routine and reasonably priced</a:t>
            </a:r>
          </a:p>
        </p:txBody>
      </p:sp>
      <p:sp>
        <p:nvSpPr>
          <p:cNvPr id="13" name="TextBox 13"/>
          <p:cNvSpPr txBox="1"/>
          <p:nvPr/>
        </p:nvSpPr>
        <p:spPr>
          <a:xfrm>
            <a:off x="5876958" y="381366"/>
            <a:ext cx="7423300" cy="638142"/>
          </a:xfrm>
          <a:prstGeom prst="rect">
            <a:avLst/>
          </a:prstGeom>
        </p:spPr>
        <p:txBody>
          <a:bodyPr lIns="0" tIns="0" rIns="0" bIns="0" rtlCol="0" anchor="t">
            <a:spAutoFit/>
          </a:bodyPr>
          <a:lstStyle/>
          <a:p>
            <a:pPr algn="l">
              <a:lnSpc>
                <a:spcPts val="4878"/>
              </a:lnSpc>
            </a:pPr>
            <a:r>
              <a:rPr lang="en-US" sz="3752" spc="37">
                <a:solidFill>
                  <a:srgbClr val="0190FB"/>
                </a:solidFill>
                <a:latin typeface="Poppins"/>
                <a:ea typeface="Poppins"/>
                <a:cs typeface="Poppins"/>
                <a:sym typeface="Poppins"/>
              </a:rPr>
              <a:t>NeuterReady™ </a:t>
            </a:r>
          </a:p>
        </p:txBody>
      </p:sp>
      <p:sp>
        <p:nvSpPr>
          <p:cNvPr id="14" name="TextBox 14"/>
          <p:cNvSpPr txBox="1"/>
          <p:nvPr/>
        </p:nvSpPr>
        <p:spPr>
          <a:xfrm>
            <a:off x="12438841" y="1056563"/>
            <a:ext cx="5280320" cy="1946018"/>
          </a:xfrm>
          <a:prstGeom prst="rect">
            <a:avLst/>
          </a:prstGeom>
        </p:spPr>
        <p:txBody>
          <a:bodyPr lIns="0" tIns="0" rIns="0" bIns="0" rtlCol="0" anchor="t">
            <a:spAutoFit/>
          </a:bodyPr>
          <a:lstStyle/>
          <a:p>
            <a:pPr algn="l">
              <a:lnSpc>
                <a:spcPts val="15064"/>
              </a:lnSpc>
            </a:pPr>
            <a:r>
              <a:rPr lang="en-US" sz="10760">
                <a:solidFill>
                  <a:srgbClr val="0190FB"/>
                </a:solidFill>
                <a:latin typeface="Poppins"/>
                <a:ea typeface="Poppins"/>
                <a:cs typeface="Poppins"/>
                <a:sym typeface="Poppins"/>
              </a:rPr>
              <a:t>For ALL</a:t>
            </a:r>
          </a:p>
        </p:txBody>
      </p:sp>
      <p:sp>
        <p:nvSpPr>
          <p:cNvPr id="15" name="TextBox 15"/>
          <p:cNvSpPr txBox="1"/>
          <p:nvPr/>
        </p:nvSpPr>
        <p:spPr>
          <a:xfrm>
            <a:off x="1320664" y="6401835"/>
            <a:ext cx="3640902" cy="1371602"/>
          </a:xfrm>
          <a:prstGeom prst="rect">
            <a:avLst/>
          </a:prstGeom>
        </p:spPr>
        <p:txBody>
          <a:bodyPr lIns="0" tIns="0" rIns="0" bIns="0" rtlCol="0" anchor="t">
            <a:spAutoFit/>
          </a:bodyPr>
          <a:lstStyle/>
          <a:p>
            <a:pPr algn="ctr">
              <a:lnSpc>
                <a:spcPts val="9900"/>
              </a:lnSpc>
            </a:pPr>
            <a:r>
              <a:rPr lang="en-US" sz="9000" spc="90">
                <a:solidFill>
                  <a:srgbClr val="0190FB"/>
                </a:solidFill>
                <a:latin typeface="Poppins"/>
                <a:ea typeface="Poppins"/>
                <a:cs typeface="Poppins"/>
                <a:sym typeface="Poppins"/>
              </a:rPr>
              <a:t>US$ 17</a:t>
            </a:r>
          </a:p>
        </p:txBody>
      </p:sp>
      <p:sp>
        <p:nvSpPr>
          <p:cNvPr id="16" name="TextBox 16"/>
          <p:cNvSpPr txBox="1"/>
          <p:nvPr/>
        </p:nvSpPr>
        <p:spPr>
          <a:xfrm>
            <a:off x="1322188" y="8079679"/>
            <a:ext cx="3640902" cy="1213485"/>
          </a:xfrm>
          <a:prstGeom prst="rect">
            <a:avLst/>
          </a:prstGeom>
        </p:spPr>
        <p:txBody>
          <a:bodyPr lIns="0" tIns="0" rIns="0" bIns="0" rtlCol="0" anchor="t">
            <a:spAutoFit/>
          </a:bodyPr>
          <a:lstStyle/>
          <a:p>
            <a:pPr algn="ctr">
              <a:lnSpc>
                <a:spcPts val="4545"/>
              </a:lnSpc>
            </a:pPr>
            <a:r>
              <a:rPr lang="en-US" sz="4500" spc="44">
                <a:solidFill>
                  <a:srgbClr val="FEBA01"/>
                </a:solidFill>
                <a:latin typeface="Poppins"/>
                <a:ea typeface="Poppins"/>
                <a:cs typeface="Poppins"/>
                <a:sym typeface="Poppins"/>
              </a:rPr>
              <a:t>Wholesale</a:t>
            </a:r>
          </a:p>
          <a:p>
            <a:pPr algn="ctr">
              <a:lnSpc>
                <a:spcPts val="4545"/>
              </a:lnSpc>
            </a:pPr>
            <a:r>
              <a:rPr lang="en-US" sz="4500" spc="44">
                <a:solidFill>
                  <a:srgbClr val="FEBA01"/>
                </a:solidFill>
                <a:latin typeface="Poppins"/>
                <a:ea typeface="Poppins"/>
                <a:cs typeface="Poppins"/>
                <a:sym typeface="Poppins"/>
              </a:rPr>
              <a:t>Price</a:t>
            </a:r>
          </a:p>
        </p:txBody>
      </p:sp>
      <p:sp>
        <p:nvSpPr>
          <p:cNvPr id="17" name="TextBox 17"/>
          <p:cNvSpPr txBox="1"/>
          <p:nvPr/>
        </p:nvSpPr>
        <p:spPr>
          <a:xfrm>
            <a:off x="7069985" y="6411360"/>
            <a:ext cx="3765410" cy="1299924"/>
          </a:xfrm>
          <a:prstGeom prst="rect">
            <a:avLst/>
          </a:prstGeom>
        </p:spPr>
        <p:txBody>
          <a:bodyPr lIns="0" tIns="0" rIns="0" bIns="0" rtlCol="0" anchor="t">
            <a:spAutoFit/>
          </a:bodyPr>
          <a:lstStyle/>
          <a:p>
            <a:pPr algn="ctr">
              <a:lnSpc>
                <a:spcPts val="9466"/>
              </a:lnSpc>
            </a:pPr>
            <a:r>
              <a:rPr lang="en-US" sz="8606" spc="86">
                <a:solidFill>
                  <a:srgbClr val="0190FB"/>
                </a:solidFill>
                <a:latin typeface="Poppins"/>
                <a:ea typeface="Poppins"/>
                <a:cs typeface="Poppins"/>
                <a:sym typeface="Poppins"/>
              </a:rPr>
              <a:t>US$ 35</a:t>
            </a:r>
          </a:p>
        </p:txBody>
      </p:sp>
      <p:sp>
        <p:nvSpPr>
          <p:cNvPr id="18" name="TextBox 18"/>
          <p:cNvSpPr txBox="1"/>
          <p:nvPr/>
        </p:nvSpPr>
        <p:spPr>
          <a:xfrm>
            <a:off x="7194494" y="8073964"/>
            <a:ext cx="3640902" cy="1219200"/>
          </a:xfrm>
          <a:prstGeom prst="rect">
            <a:avLst/>
          </a:prstGeom>
        </p:spPr>
        <p:txBody>
          <a:bodyPr lIns="0" tIns="0" rIns="0" bIns="0" rtlCol="0" anchor="t">
            <a:spAutoFit/>
          </a:bodyPr>
          <a:lstStyle/>
          <a:p>
            <a:pPr algn="ctr">
              <a:lnSpc>
                <a:spcPts val="4500"/>
              </a:lnSpc>
            </a:pPr>
            <a:r>
              <a:rPr lang="en-US" sz="4500" spc="44">
                <a:solidFill>
                  <a:srgbClr val="FEBA01"/>
                </a:solidFill>
                <a:latin typeface="Poppins"/>
                <a:ea typeface="Poppins"/>
                <a:cs typeface="Poppins"/>
                <a:sym typeface="Poppins"/>
              </a:rPr>
              <a:t>Suggested Vet List Price</a:t>
            </a:r>
          </a:p>
        </p:txBody>
      </p:sp>
      <p:sp>
        <p:nvSpPr>
          <p:cNvPr id="19" name="TextBox 19"/>
          <p:cNvSpPr txBox="1"/>
          <p:nvPr/>
        </p:nvSpPr>
        <p:spPr>
          <a:xfrm>
            <a:off x="12817783" y="6401835"/>
            <a:ext cx="3836576" cy="1319691"/>
          </a:xfrm>
          <a:prstGeom prst="rect">
            <a:avLst/>
          </a:prstGeom>
        </p:spPr>
        <p:txBody>
          <a:bodyPr lIns="0" tIns="0" rIns="0" bIns="0" rtlCol="0" anchor="t">
            <a:spAutoFit/>
          </a:bodyPr>
          <a:lstStyle/>
          <a:p>
            <a:pPr algn="ctr">
              <a:lnSpc>
                <a:spcPts val="9528"/>
              </a:lnSpc>
            </a:pPr>
            <a:r>
              <a:rPr lang="en-US" sz="8662" spc="86">
                <a:solidFill>
                  <a:srgbClr val="0190FB"/>
                </a:solidFill>
                <a:latin typeface="Poppins"/>
                <a:ea typeface="Poppins"/>
                <a:cs typeface="Poppins"/>
                <a:sym typeface="Poppins"/>
              </a:rPr>
              <a:t>US$ 55</a:t>
            </a:r>
          </a:p>
        </p:txBody>
      </p:sp>
      <p:sp>
        <p:nvSpPr>
          <p:cNvPr id="20" name="TextBox 20"/>
          <p:cNvSpPr txBox="1"/>
          <p:nvPr/>
        </p:nvSpPr>
        <p:spPr>
          <a:xfrm>
            <a:off x="12817783" y="8079679"/>
            <a:ext cx="4265640" cy="1213485"/>
          </a:xfrm>
          <a:prstGeom prst="rect">
            <a:avLst/>
          </a:prstGeom>
        </p:spPr>
        <p:txBody>
          <a:bodyPr lIns="0" tIns="0" rIns="0" bIns="0" rtlCol="0" anchor="t">
            <a:spAutoFit/>
          </a:bodyPr>
          <a:lstStyle/>
          <a:p>
            <a:pPr algn="ctr">
              <a:lnSpc>
                <a:spcPts val="4545"/>
              </a:lnSpc>
            </a:pPr>
            <a:r>
              <a:rPr lang="en-US" sz="4500" spc="44">
                <a:solidFill>
                  <a:srgbClr val="FEBA01"/>
                </a:solidFill>
                <a:latin typeface="Poppins"/>
                <a:ea typeface="Poppins"/>
                <a:cs typeface="Poppins"/>
                <a:sym typeface="Poppins"/>
              </a:rPr>
              <a:t>Suggested Client Price</a:t>
            </a:r>
          </a:p>
        </p:txBody>
      </p:sp>
      <p:grpSp>
        <p:nvGrpSpPr>
          <p:cNvPr id="21" name="Group 21"/>
          <p:cNvGrpSpPr/>
          <p:nvPr/>
        </p:nvGrpSpPr>
        <p:grpSpPr>
          <a:xfrm>
            <a:off x="15597509" y="9293164"/>
            <a:ext cx="2690491" cy="993836"/>
            <a:chOff x="0" y="0"/>
            <a:chExt cx="3587322" cy="1325114"/>
          </a:xfrm>
        </p:grpSpPr>
        <p:grpSp>
          <p:nvGrpSpPr>
            <p:cNvPr id="22" name="Group 22"/>
            <p:cNvGrpSpPr>
              <a:grpSpLocks noChangeAspect="1"/>
            </p:cNvGrpSpPr>
            <p:nvPr/>
          </p:nvGrpSpPr>
          <p:grpSpPr>
            <a:xfrm>
              <a:off x="0" y="0"/>
              <a:ext cx="3448850" cy="654650"/>
              <a:chOff x="0" y="0"/>
              <a:chExt cx="3448850" cy="654650"/>
            </a:xfrm>
          </p:grpSpPr>
          <p:sp>
            <p:nvSpPr>
              <p:cNvPr id="23" name="Freeform 23"/>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6"/>
                <a:stretch>
                  <a:fillRect r="-1" b="5"/>
                </a:stretch>
              </a:blipFill>
            </p:spPr>
          </p:sp>
        </p:grpSp>
        <p:sp>
          <p:nvSpPr>
            <p:cNvPr id="24" name="Freeform 24"/>
            <p:cNvSpPr/>
            <p:nvPr/>
          </p:nvSpPr>
          <p:spPr>
            <a:xfrm>
              <a:off x="680241" y="654650"/>
              <a:ext cx="2907080" cy="670464"/>
            </a:xfrm>
            <a:custGeom>
              <a:avLst/>
              <a:gdLst/>
              <a:ahLst/>
              <a:cxnLst/>
              <a:rect l="l" t="t" r="r" b="b"/>
              <a:pathLst>
                <a:path w="2907080" h="670464">
                  <a:moveTo>
                    <a:pt x="0" y="0"/>
                  </a:moveTo>
                  <a:lnTo>
                    <a:pt x="2907081" y="0"/>
                  </a:lnTo>
                  <a:lnTo>
                    <a:pt x="2907081" y="670464"/>
                  </a:lnTo>
                  <a:lnTo>
                    <a:pt x="0" y="670464"/>
                  </a:lnTo>
                  <a:lnTo>
                    <a:pt x="0" y="0"/>
                  </a:lnTo>
                  <a:close/>
                </a:path>
              </a:pathLst>
            </a:custGeom>
            <a:blipFill>
              <a:blip r:embed="rId7"/>
              <a:stretch>
                <a:fillRect l="-628" r="-67498" b="-607119"/>
              </a:stretch>
            </a:blipFill>
          </p:spPr>
        </p:sp>
        <p:sp>
          <p:nvSpPr>
            <p:cNvPr id="25" name="Freeform 25"/>
            <p:cNvSpPr/>
            <p:nvPr/>
          </p:nvSpPr>
          <p:spPr>
            <a:xfrm>
              <a:off x="838855" y="72045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8"/>
              <a:stretch>
                <a:fillRect r="-23096" b="-78421"/>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46145" y="2836236"/>
            <a:ext cx="3932637" cy="624791"/>
            <a:chOff x="0" y="0"/>
            <a:chExt cx="1035756" cy="164554"/>
          </a:xfrm>
        </p:grpSpPr>
        <p:sp>
          <p:nvSpPr>
            <p:cNvPr id="4" name="Freeform 4"/>
            <p:cNvSpPr/>
            <p:nvPr/>
          </p:nvSpPr>
          <p:spPr>
            <a:xfrm>
              <a:off x="0" y="0"/>
              <a:ext cx="1035756" cy="164554"/>
            </a:xfrm>
            <a:custGeom>
              <a:avLst/>
              <a:gdLst/>
              <a:ahLst/>
              <a:cxnLst/>
              <a:rect l="l" t="t" r="r" b="b"/>
              <a:pathLst>
                <a:path w="1035756" h="164554">
                  <a:moveTo>
                    <a:pt x="0" y="0"/>
                  </a:moveTo>
                  <a:lnTo>
                    <a:pt x="1035756" y="0"/>
                  </a:lnTo>
                  <a:lnTo>
                    <a:pt x="1035756" y="164554"/>
                  </a:lnTo>
                  <a:lnTo>
                    <a:pt x="0" y="164554"/>
                  </a:lnTo>
                  <a:close/>
                </a:path>
              </a:pathLst>
            </a:custGeom>
            <a:solidFill>
              <a:srgbClr val="0190FB"/>
            </a:solidFill>
          </p:spPr>
        </p:sp>
        <p:sp>
          <p:nvSpPr>
            <p:cNvPr id="5" name="TextBox 5"/>
            <p:cNvSpPr txBox="1"/>
            <p:nvPr/>
          </p:nvSpPr>
          <p:spPr>
            <a:xfrm>
              <a:off x="0" y="28575"/>
              <a:ext cx="1035756" cy="135979"/>
            </a:xfrm>
            <a:prstGeom prst="rect">
              <a:avLst/>
            </a:prstGeom>
          </p:spPr>
          <p:txBody>
            <a:bodyPr lIns="50800" tIns="50800" rIns="50800" bIns="50800" rtlCol="0" anchor="ctr"/>
            <a:lstStyle/>
            <a:p>
              <a:pPr algn="ctr">
                <a:lnSpc>
                  <a:spcPts val="1800"/>
                </a:lnSpc>
              </a:pPr>
              <a:r>
                <a:rPr lang="en-US" sz="2000">
                  <a:solidFill>
                    <a:srgbClr val="FFFFFF"/>
                  </a:solidFill>
                  <a:latin typeface="Poppins"/>
                  <a:ea typeface="Poppins"/>
                  <a:cs typeface="Poppins"/>
                  <a:sym typeface="Poppins"/>
                </a:rPr>
                <a:t>Consumer Goods Testing</a:t>
              </a:r>
            </a:p>
          </p:txBody>
        </p:sp>
      </p:grpSp>
      <p:grpSp>
        <p:nvGrpSpPr>
          <p:cNvPr id="6" name="Group 6"/>
          <p:cNvGrpSpPr/>
          <p:nvPr/>
        </p:nvGrpSpPr>
        <p:grpSpPr>
          <a:xfrm>
            <a:off x="5148119" y="2836236"/>
            <a:ext cx="3939700" cy="624791"/>
            <a:chOff x="0" y="0"/>
            <a:chExt cx="1037617" cy="164554"/>
          </a:xfrm>
        </p:grpSpPr>
        <p:sp>
          <p:nvSpPr>
            <p:cNvPr id="7" name="Freeform 7"/>
            <p:cNvSpPr/>
            <p:nvPr/>
          </p:nvSpPr>
          <p:spPr>
            <a:xfrm>
              <a:off x="0" y="0"/>
              <a:ext cx="1037617" cy="164554"/>
            </a:xfrm>
            <a:custGeom>
              <a:avLst/>
              <a:gdLst/>
              <a:ahLst/>
              <a:cxnLst/>
              <a:rect l="l" t="t" r="r" b="b"/>
              <a:pathLst>
                <a:path w="1037617" h="164554">
                  <a:moveTo>
                    <a:pt x="0" y="0"/>
                  </a:moveTo>
                  <a:lnTo>
                    <a:pt x="1037617" y="0"/>
                  </a:lnTo>
                  <a:lnTo>
                    <a:pt x="1037617" y="164554"/>
                  </a:lnTo>
                  <a:lnTo>
                    <a:pt x="0" y="164554"/>
                  </a:lnTo>
                  <a:close/>
                </a:path>
              </a:pathLst>
            </a:custGeom>
            <a:solidFill>
              <a:srgbClr val="0190FB"/>
            </a:solidFill>
          </p:spPr>
        </p:sp>
        <p:sp>
          <p:nvSpPr>
            <p:cNvPr id="8" name="TextBox 8"/>
            <p:cNvSpPr txBox="1"/>
            <p:nvPr/>
          </p:nvSpPr>
          <p:spPr>
            <a:xfrm>
              <a:off x="0" y="28575"/>
              <a:ext cx="1037617" cy="135979"/>
            </a:xfrm>
            <a:prstGeom prst="rect">
              <a:avLst/>
            </a:prstGeom>
          </p:spPr>
          <p:txBody>
            <a:bodyPr lIns="50800" tIns="50800" rIns="50800" bIns="50800" rtlCol="0" anchor="ctr"/>
            <a:lstStyle/>
            <a:p>
              <a:pPr algn="ctr">
                <a:lnSpc>
                  <a:spcPts val="1800"/>
                </a:lnSpc>
              </a:pPr>
              <a:r>
                <a:rPr lang="en-US" sz="2000">
                  <a:solidFill>
                    <a:srgbClr val="FFFFFF"/>
                  </a:solidFill>
                  <a:latin typeface="Poppins"/>
                  <a:ea typeface="Poppins"/>
                  <a:cs typeface="Poppins"/>
                  <a:sym typeface="Poppins"/>
                </a:rPr>
                <a:t>Water / Environment Testing</a:t>
              </a:r>
            </a:p>
          </p:txBody>
        </p:sp>
      </p:grpSp>
      <p:grpSp>
        <p:nvGrpSpPr>
          <p:cNvPr id="9" name="Group 9"/>
          <p:cNvGrpSpPr/>
          <p:nvPr/>
        </p:nvGrpSpPr>
        <p:grpSpPr>
          <a:xfrm>
            <a:off x="1046145" y="3546752"/>
            <a:ext cx="3932637" cy="2140010"/>
            <a:chOff x="0" y="0"/>
            <a:chExt cx="1035756" cy="563624"/>
          </a:xfrm>
        </p:grpSpPr>
        <p:sp>
          <p:nvSpPr>
            <p:cNvPr id="10" name="Freeform 10"/>
            <p:cNvSpPr/>
            <p:nvPr/>
          </p:nvSpPr>
          <p:spPr>
            <a:xfrm>
              <a:off x="0" y="0"/>
              <a:ext cx="1035756" cy="563624"/>
            </a:xfrm>
            <a:custGeom>
              <a:avLst/>
              <a:gdLst/>
              <a:ahLst/>
              <a:cxnLst/>
              <a:rect l="l" t="t" r="r" b="b"/>
              <a:pathLst>
                <a:path w="1035756" h="563624">
                  <a:moveTo>
                    <a:pt x="0" y="0"/>
                  </a:moveTo>
                  <a:lnTo>
                    <a:pt x="1035756" y="0"/>
                  </a:lnTo>
                  <a:lnTo>
                    <a:pt x="1035756" y="563624"/>
                  </a:lnTo>
                  <a:lnTo>
                    <a:pt x="0" y="563624"/>
                  </a:lnTo>
                  <a:close/>
                </a:path>
              </a:pathLst>
            </a:custGeom>
            <a:solidFill>
              <a:srgbClr val="BDBBB4"/>
            </a:solidFill>
          </p:spPr>
        </p:sp>
        <p:sp>
          <p:nvSpPr>
            <p:cNvPr id="11" name="TextBox 11"/>
            <p:cNvSpPr txBox="1"/>
            <p:nvPr/>
          </p:nvSpPr>
          <p:spPr>
            <a:xfrm>
              <a:off x="0" y="28575"/>
              <a:ext cx="1035756" cy="535049"/>
            </a:xfrm>
            <a:prstGeom prst="rect">
              <a:avLst/>
            </a:prstGeom>
          </p:spPr>
          <p:txBody>
            <a:bodyPr lIns="50800" tIns="50800" rIns="50800" bIns="50800" rtlCol="0" anchor="ctr"/>
            <a:lstStyle/>
            <a:p>
              <a:pPr algn="ctr">
                <a:lnSpc>
                  <a:spcPts val="1629"/>
                </a:lnSpc>
              </a:pPr>
              <a:endParaRPr/>
            </a:p>
          </p:txBody>
        </p:sp>
      </p:grpSp>
      <p:grpSp>
        <p:nvGrpSpPr>
          <p:cNvPr id="12" name="Group 12"/>
          <p:cNvGrpSpPr/>
          <p:nvPr/>
        </p:nvGrpSpPr>
        <p:grpSpPr>
          <a:xfrm>
            <a:off x="1046145" y="5791537"/>
            <a:ext cx="3932637" cy="3129752"/>
            <a:chOff x="0" y="0"/>
            <a:chExt cx="1035756" cy="824297"/>
          </a:xfrm>
        </p:grpSpPr>
        <p:sp>
          <p:nvSpPr>
            <p:cNvPr id="13" name="Freeform 13"/>
            <p:cNvSpPr/>
            <p:nvPr/>
          </p:nvSpPr>
          <p:spPr>
            <a:xfrm>
              <a:off x="0" y="0"/>
              <a:ext cx="1035756" cy="824297"/>
            </a:xfrm>
            <a:custGeom>
              <a:avLst/>
              <a:gdLst/>
              <a:ahLst/>
              <a:cxnLst/>
              <a:rect l="l" t="t" r="r" b="b"/>
              <a:pathLst>
                <a:path w="1035756" h="824297">
                  <a:moveTo>
                    <a:pt x="0" y="0"/>
                  </a:moveTo>
                  <a:lnTo>
                    <a:pt x="1035756" y="0"/>
                  </a:lnTo>
                  <a:lnTo>
                    <a:pt x="1035756" y="824297"/>
                  </a:lnTo>
                  <a:lnTo>
                    <a:pt x="0" y="824297"/>
                  </a:lnTo>
                  <a:close/>
                </a:path>
              </a:pathLst>
            </a:custGeom>
            <a:solidFill>
              <a:srgbClr val="BDBBB4"/>
            </a:solidFill>
          </p:spPr>
        </p:sp>
        <p:sp>
          <p:nvSpPr>
            <p:cNvPr id="14" name="TextBox 14"/>
            <p:cNvSpPr txBox="1"/>
            <p:nvPr/>
          </p:nvSpPr>
          <p:spPr>
            <a:xfrm>
              <a:off x="0" y="28575"/>
              <a:ext cx="1035756" cy="795722"/>
            </a:xfrm>
            <a:prstGeom prst="rect">
              <a:avLst/>
            </a:prstGeom>
          </p:spPr>
          <p:txBody>
            <a:bodyPr lIns="50800" tIns="50800" rIns="50800" bIns="50800" rtlCol="0" anchor="ctr"/>
            <a:lstStyle/>
            <a:p>
              <a:pPr algn="ctr">
                <a:lnSpc>
                  <a:spcPts val="1629"/>
                </a:lnSpc>
              </a:pPr>
              <a:endParaRPr/>
            </a:p>
          </p:txBody>
        </p:sp>
      </p:grpSp>
      <p:grpSp>
        <p:nvGrpSpPr>
          <p:cNvPr id="15" name="Group 15"/>
          <p:cNvGrpSpPr/>
          <p:nvPr/>
        </p:nvGrpSpPr>
        <p:grpSpPr>
          <a:xfrm>
            <a:off x="5149992" y="3547437"/>
            <a:ext cx="3939700" cy="2140010"/>
            <a:chOff x="0" y="0"/>
            <a:chExt cx="1037617" cy="563624"/>
          </a:xfrm>
        </p:grpSpPr>
        <p:sp>
          <p:nvSpPr>
            <p:cNvPr id="16" name="Freeform 16"/>
            <p:cNvSpPr/>
            <p:nvPr/>
          </p:nvSpPr>
          <p:spPr>
            <a:xfrm>
              <a:off x="0" y="0"/>
              <a:ext cx="1037617" cy="563624"/>
            </a:xfrm>
            <a:custGeom>
              <a:avLst/>
              <a:gdLst/>
              <a:ahLst/>
              <a:cxnLst/>
              <a:rect l="l" t="t" r="r" b="b"/>
              <a:pathLst>
                <a:path w="1037617" h="563624">
                  <a:moveTo>
                    <a:pt x="0" y="0"/>
                  </a:moveTo>
                  <a:lnTo>
                    <a:pt x="1037617" y="0"/>
                  </a:lnTo>
                  <a:lnTo>
                    <a:pt x="1037617" y="563624"/>
                  </a:lnTo>
                  <a:lnTo>
                    <a:pt x="0" y="563624"/>
                  </a:lnTo>
                  <a:close/>
                </a:path>
              </a:pathLst>
            </a:custGeom>
            <a:solidFill>
              <a:srgbClr val="BDBBB4"/>
            </a:solidFill>
          </p:spPr>
        </p:sp>
        <p:sp>
          <p:nvSpPr>
            <p:cNvPr id="17" name="TextBox 17"/>
            <p:cNvSpPr txBox="1"/>
            <p:nvPr/>
          </p:nvSpPr>
          <p:spPr>
            <a:xfrm>
              <a:off x="0" y="28575"/>
              <a:ext cx="1037617" cy="535049"/>
            </a:xfrm>
            <a:prstGeom prst="rect">
              <a:avLst/>
            </a:prstGeom>
          </p:spPr>
          <p:txBody>
            <a:bodyPr lIns="50800" tIns="50800" rIns="50800" bIns="50800" rtlCol="0" anchor="ctr"/>
            <a:lstStyle/>
            <a:p>
              <a:pPr algn="ctr">
                <a:lnSpc>
                  <a:spcPts val="1629"/>
                </a:lnSpc>
              </a:pPr>
              <a:endParaRPr/>
            </a:p>
          </p:txBody>
        </p:sp>
      </p:grpSp>
      <p:grpSp>
        <p:nvGrpSpPr>
          <p:cNvPr id="18" name="Group 18"/>
          <p:cNvGrpSpPr/>
          <p:nvPr/>
        </p:nvGrpSpPr>
        <p:grpSpPr>
          <a:xfrm>
            <a:off x="5149992" y="5792222"/>
            <a:ext cx="3937827" cy="3129752"/>
            <a:chOff x="0" y="0"/>
            <a:chExt cx="1037123" cy="824297"/>
          </a:xfrm>
        </p:grpSpPr>
        <p:sp>
          <p:nvSpPr>
            <p:cNvPr id="19" name="Freeform 19"/>
            <p:cNvSpPr/>
            <p:nvPr/>
          </p:nvSpPr>
          <p:spPr>
            <a:xfrm>
              <a:off x="0" y="0"/>
              <a:ext cx="1037123" cy="824297"/>
            </a:xfrm>
            <a:custGeom>
              <a:avLst/>
              <a:gdLst/>
              <a:ahLst/>
              <a:cxnLst/>
              <a:rect l="l" t="t" r="r" b="b"/>
              <a:pathLst>
                <a:path w="1037123" h="824297">
                  <a:moveTo>
                    <a:pt x="0" y="0"/>
                  </a:moveTo>
                  <a:lnTo>
                    <a:pt x="1037123" y="0"/>
                  </a:lnTo>
                  <a:lnTo>
                    <a:pt x="1037123" y="824297"/>
                  </a:lnTo>
                  <a:lnTo>
                    <a:pt x="0" y="824297"/>
                  </a:lnTo>
                  <a:close/>
                </a:path>
              </a:pathLst>
            </a:custGeom>
            <a:solidFill>
              <a:srgbClr val="BDBBB4"/>
            </a:solidFill>
          </p:spPr>
        </p:sp>
        <p:sp>
          <p:nvSpPr>
            <p:cNvPr id="20" name="TextBox 20"/>
            <p:cNvSpPr txBox="1"/>
            <p:nvPr/>
          </p:nvSpPr>
          <p:spPr>
            <a:xfrm>
              <a:off x="0" y="28575"/>
              <a:ext cx="1037123" cy="795722"/>
            </a:xfrm>
            <a:prstGeom prst="rect">
              <a:avLst/>
            </a:prstGeom>
          </p:spPr>
          <p:txBody>
            <a:bodyPr lIns="50800" tIns="50800" rIns="50800" bIns="50800" rtlCol="0" anchor="ctr"/>
            <a:lstStyle/>
            <a:p>
              <a:pPr algn="ctr">
                <a:lnSpc>
                  <a:spcPts val="1629"/>
                </a:lnSpc>
              </a:pPr>
              <a:endParaRPr/>
            </a:p>
          </p:txBody>
        </p:sp>
      </p:grpSp>
      <p:grpSp>
        <p:nvGrpSpPr>
          <p:cNvPr id="21" name="Group 21"/>
          <p:cNvGrpSpPr/>
          <p:nvPr/>
        </p:nvGrpSpPr>
        <p:grpSpPr>
          <a:xfrm>
            <a:off x="1046145" y="3546752"/>
            <a:ext cx="3932637" cy="2136526"/>
            <a:chOff x="0" y="0"/>
            <a:chExt cx="711604" cy="386601"/>
          </a:xfrm>
        </p:grpSpPr>
        <p:sp>
          <p:nvSpPr>
            <p:cNvPr id="22" name="Freeform 22"/>
            <p:cNvSpPr/>
            <p:nvPr/>
          </p:nvSpPr>
          <p:spPr>
            <a:xfrm>
              <a:off x="0" y="0"/>
              <a:ext cx="711604" cy="386601"/>
            </a:xfrm>
            <a:custGeom>
              <a:avLst/>
              <a:gdLst/>
              <a:ahLst/>
              <a:cxnLst/>
              <a:rect l="l" t="t" r="r" b="b"/>
              <a:pathLst>
                <a:path w="711604" h="386601">
                  <a:moveTo>
                    <a:pt x="0" y="0"/>
                  </a:moveTo>
                  <a:lnTo>
                    <a:pt x="711604" y="0"/>
                  </a:lnTo>
                  <a:lnTo>
                    <a:pt x="711604" y="386601"/>
                  </a:lnTo>
                  <a:lnTo>
                    <a:pt x="0" y="386601"/>
                  </a:lnTo>
                  <a:close/>
                </a:path>
              </a:pathLst>
            </a:custGeom>
            <a:blipFill>
              <a:blip r:embed="rId3"/>
              <a:stretch>
                <a:fillRect t="-10574" b="-10574"/>
              </a:stretch>
            </a:blipFill>
          </p:spPr>
        </p:sp>
      </p:grpSp>
      <p:grpSp>
        <p:nvGrpSpPr>
          <p:cNvPr id="23" name="Group 23"/>
          <p:cNvGrpSpPr/>
          <p:nvPr/>
        </p:nvGrpSpPr>
        <p:grpSpPr>
          <a:xfrm>
            <a:off x="5153309" y="3546752"/>
            <a:ext cx="3936384" cy="2140695"/>
            <a:chOff x="0" y="0"/>
            <a:chExt cx="711090" cy="386707"/>
          </a:xfrm>
        </p:grpSpPr>
        <p:sp>
          <p:nvSpPr>
            <p:cNvPr id="24" name="Freeform 24"/>
            <p:cNvSpPr/>
            <p:nvPr/>
          </p:nvSpPr>
          <p:spPr>
            <a:xfrm>
              <a:off x="0" y="0"/>
              <a:ext cx="711090" cy="386707"/>
            </a:xfrm>
            <a:custGeom>
              <a:avLst/>
              <a:gdLst/>
              <a:ahLst/>
              <a:cxnLst/>
              <a:rect l="l" t="t" r="r" b="b"/>
              <a:pathLst>
                <a:path w="711090" h="386707">
                  <a:moveTo>
                    <a:pt x="0" y="0"/>
                  </a:moveTo>
                  <a:lnTo>
                    <a:pt x="711090" y="0"/>
                  </a:lnTo>
                  <a:lnTo>
                    <a:pt x="711090" y="386707"/>
                  </a:lnTo>
                  <a:lnTo>
                    <a:pt x="0" y="386707"/>
                  </a:lnTo>
                  <a:close/>
                </a:path>
              </a:pathLst>
            </a:custGeom>
            <a:blipFill>
              <a:blip r:embed="rId4"/>
              <a:stretch>
                <a:fillRect t="-11294" b="-11294"/>
              </a:stretch>
            </a:blipFill>
          </p:spPr>
        </p:sp>
      </p:grpSp>
      <p:grpSp>
        <p:nvGrpSpPr>
          <p:cNvPr id="25" name="Group 25"/>
          <p:cNvGrpSpPr/>
          <p:nvPr/>
        </p:nvGrpSpPr>
        <p:grpSpPr>
          <a:xfrm>
            <a:off x="9261143" y="2865744"/>
            <a:ext cx="3941013" cy="624791"/>
            <a:chOff x="0" y="0"/>
            <a:chExt cx="1037962" cy="164554"/>
          </a:xfrm>
        </p:grpSpPr>
        <p:sp>
          <p:nvSpPr>
            <p:cNvPr id="26" name="Freeform 26"/>
            <p:cNvSpPr/>
            <p:nvPr/>
          </p:nvSpPr>
          <p:spPr>
            <a:xfrm>
              <a:off x="0" y="0"/>
              <a:ext cx="1037962" cy="164554"/>
            </a:xfrm>
            <a:custGeom>
              <a:avLst/>
              <a:gdLst/>
              <a:ahLst/>
              <a:cxnLst/>
              <a:rect l="l" t="t" r="r" b="b"/>
              <a:pathLst>
                <a:path w="1037962" h="164554">
                  <a:moveTo>
                    <a:pt x="0" y="0"/>
                  </a:moveTo>
                  <a:lnTo>
                    <a:pt x="1037962" y="0"/>
                  </a:lnTo>
                  <a:lnTo>
                    <a:pt x="1037962" y="164554"/>
                  </a:lnTo>
                  <a:lnTo>
                    <a:pt x="0" y="164554"/>
                  </a:lnTo>
                  <a:close/>
                </a:path>
              </a:pathLst>
            </a:custGeom>
            <a:solidFill>
              <a:srgbClr val="0190FB"/>
            </a:solidFill>
          </p:spPr>
        </p:sp>
        <p:sp>
          <p:nvSpPr>
            <p:cNvPr id="27" name="TextBox 27"/>
            <p:cNvSpPr txBox="1"/>
            <p:nvPr/>
          </p:nvSpPr>
          <p:spPr>
            <a:xfrm>
              <a:off x="0" y="28575"/>
              <a:ext cx="1037962" cy="135979"/>
            </a:xfrm>
            <a:prstGeom prst="rect">
              <a:avLst/>
            </a:prstGeom>
          </p:spPr>
          <p:txBody>
            <a:bodyPr lIns="50800" tIns="50800" rIns="50800" bIns="50800" rtlCol="0" anchor="ctr"/>
            <a:lstStyle/>
            <a:p>
              <a:pPr algn="ctr">
                <a:lnSpc>
                  <a:spcPts val="1800"/>
                </a:lnSpc>
              </a:pPr>
              <a:r>
                <a:rPr lang="en-US" sz="2000">
                  <a:solidFill>
                    <a:srgbClr val="FFFFFF"/>
                  </a:solidFill>
                  <a:latin typeface="Poppins"/>
                  <a:ea typeface="Poppins"/>
                  <a:cs typeface="Poppins"/>
                  <a:sym typeface="Poppins"/>
                </a:rPr>
                <a:t>Anti-Doping</a:t>
              </a:r>
            </a:p>
          </p:txBody>
        </p:sp>
      </p:grpSp>
      <p:sp>
        <p:nvSpPr>
          <p:cNvPr id="28" name="Freeform 28"/>
          <p:cNvSpPr/>
          <p:nvPr/>
        </p:nvSpPr>
        <p:spPr>
          <a:xfrm>
            <a:off x="9261143" y="3576260"/>
            <a:ext cx="3936070" cy="2140695"/>
          </a:xfrm>
          <a:custGeom>
            <a:avLst/>
            <a:gdLst/>
            <a:ahLst/>
            <a:cxnLst/>
            <a:rect l="l" t="t" r="r" b="b"/>
            <a:pathLst>
              <a:path w="3936070" h="2140695">
                <a:moveTo>
                  <a:pt x="0" y="0"/>
                </a:moveTo>
                <a:lnTo>
                  <a:pt x="3936070" y="0"/>
                </a:lnTo>
                <a:lnTo>
                  <a:pt x="3936070" y="2140695"/>
                </a:lnTo>
                <a:lnTo>
                  <a:pt x="0" y="2140695"/>
                </a:lnTo>
                <a:lnTo>
                  <a:pt x="0" y="0"/>
                </a:lnTo>
                <a:close/>
              </a:path>
            </a:pathLst>
          </a:custGeom>
          <a:blipFill>
            <a:blip r:embed="rId5"/>
            <a:stretch>
              <a:fillRect t="-38294" r="-180" b="-5611"/>
            </a:stretch>
          </a:blipFill>
        </p:spPr>
      </p:sp>
      <p:grpSp>
        <p:nvGrpSpPr>
          <p:cNvPr id="29" name="Group 29"/>
          <p:cNvGrpSpPr/>
          <p:nvPr/>
        </p:nvGrpSpPr>
        <p:grpSpPr>
          <a:xfrm>
            <a:off x="9261143" y="5821730"/>
            <a:ext cx="3941013" cy="3129752"/>
            <a:chOff x="0" y="0"/>
            <a:chExt cx="1037962" cy="824297"/>
          </a:xfrm>
        </p:grpSpPr>
        <p:sp>
          <p:nvSpPr>
            <p:cNvPr id="30" name="Freeform 30"/>
            <p:cNvSpPr/>
            <p:nvPr/>
          </p:nvSpPr>
          <p:spPr>
            <a:xfrm>
              <a:off x="0" y="0"/>
              <a:ext cx="1037962" cy="824297"/>
            </a:xfrm>
            <a:custGeom>
              <a:avLst/>
              <a:gdLst/>
              <a:ahLst/>
              <a:cxnLst/>
              <a:rect l="l" t="t" r="r" b="b"/>
              <a:pathLst>
                <a:path w="1037962" h="824297">
                  <a:moveTo>
                    <a:pt x="0" y="0"/>
                  </a:moveTo>
                  <a:lnTo>
                    <a:pt x="1037962" y="0"/>
                  </a:lnTo>
                  <a:lnTo>
                    <a:pt x="1037962" y="824297"/>
                  </a:lnTo>
                  <a:lnTo>
                    <a:pt x="0" y="824297"/>
                  </a:lnTo>
                  <a:close/>
                </a:path>
              </a:pathLst>
            </a:custGeom>
            <a:solidFill>
              <a:srgbClr val="BDBBB4"/>
            </a:solidFill>
          </p:spPr>
        </p:sp>
        <p:sp>
          <p:nvSpPr>
            <p:cNvPr id="31" name="TextBox 31"/>
            <p:cNvSpPr txBox="1"/>
            <p:nvPr/>
          </p:nvSpPr>
          <p:spPr>
            <a:xfrm>
              <a:off x="0" y="28575"/>
              <a:ext cx="1037962" cy="795722"/>
            </a:xfrm>
            <a:prstGeom prst="rect">
              <a:avLst/>
            </a:prstGeom>
          </p:spPr>
          <p:txBody>
            <a:bodyPr lIns="50800" tIns="50800" rIns="50800" bIns="50800" rtlCol="0" anchor="ctr"/>
            <a:lstStyle/>
            <a:p>
              <a:pPr algn="ctr">
                <a:lnSpc>
                  <a:spcPts val="1629"/>
                </a:lnSpc>
              </a:pPr>
              <a:endParaRPr/>
            </a:p>
          </p:txBody>
        </p:sp>
      </p:grpSp>
      <p:grpSp>
        <p:nvGrpSpPr>
          <p:cNvPr id="32" name="Group 32"/>
          <p:cNvGrpSpPr/>
          <p:nvPr/>
        </p:nvGrpSpPr>
        <p:grpSpPr>
          <a:xfrm>
            <a:off x="16107690" y="9784152"/>
            <a:ext cx="2180310" cy="502848"/>
            <a:chOff x="0" y="0"/>
            <a:chExt cx="2907080" cy="670464"/>
          </a:xfrm>
        </p:grpSpPr>
        <p:sp>
          <p:nvSpPr>
            <p:cNvPr id="33" name="Freeform 33"/>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6"/>
              <a:stretch>
                <a:fillRect l="-628" r="-67498" b="-607119"/>
              </a:stretch>
            </a:blipFill>
          </p:spPr>
        </p:sp>
        <p:sp>
          <p:nvSpPr>
            <p:cNvPr id="34" name="Freeform 34"/>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7"/>
              <a:stretch>
                <a:fillRect r="-23096" b="-78421"/>
              </a:stretch>
            </a:blipFill>
          </p:spPr>
        </p:sp>
      </p:grpSp>
      <p:grpSp>
        <p:nvGrpSpPr>
          <p:cNvPr id="35" name="Group 35"/>
          <p:cNvGrpSpPr/>
          <p:nvPr/>
        </p:nvGrpSpPr>
        <p:grpSpPr>
          <a:xfrm>
            <a:off x="13373605" y="2865744"/>
            <a:ext cx="3941013" cy="624791"/>
            <a:chOff x="0" y="0"/>
            <a:chExt cx="1037962" cy="164554"/>
          </a:xfrm>
        </p:grpSpPr>
        <p:sp>
          <p:nvSpPr>
            <p:cNvPr id="36" name="Freeform 36"/>
            <p:cNvSpPr/>
            <p:nvPr/>
          </p:nvSpPr>
          <p:spPr>
            <a:xfrm>
              <a:off x="0" y="0"/>
              <a:ext cx="1037962" cy="164554"/>
            </a:xfrm>
            <a:custGeom>
              <a:avLst/>
              <a:gdLst/>
              <a:ahLst/>
              <a:cxnLst/>
              <a:rect l="l" t="t" r="r" b="b"/>
              <a:pathLst>
                <a:path w="1037962" h="164554">
                  <a:moveTo>
                    <a:pt x="0" y="0"/>
                  </a:moveTo>
                  <a:lnTo>
                    <a:pt x="1037962" y="0"/>
                  </a:lnTo>
                  <a:lnTo>
                    <a:pt x="1037962" y="164554"/>
                  </a:lnTo>
                  <a:lnTo>
                    <a:pt x="0" y="164554"/>
                  </a:lnTo>
                  <a:close/>
                </a:path>
              </a:pathLst>
            </a:custGeom>
            <a:solidFill>
              <a:srgbClr val="FEBA01"/>
            </a:solidFill>
          </p:spPr>
        </p:sp>
        <p:sp>
          <p:nvSpPr>
            <p:cNvPr id="37" name="TextBox 37"/>
            <p:cNvSpPr txBox="1"/>
            <p:nvPr/>
          </p:nvSpPr>
          <p:spPr>
            <a:xfrm>
              <a:off x="0" y="28575"/>
              <a:ext cx="1037962" cy="135979"/>
            </a:xfrm>
            <a:prstGeom prst="rect">
              <a:avLst/>
            </a:prstGeom>
          </p:spPr>
          <p:txBody>
            <a:bodyPr lIns="50800" tIns="50800" rIns="50800" bIns="50800" rtlCol="0" anchor="ctr"/>
            <a:lstStyle/>
            <a:p>
              <a:pPr algn="ctr">
                <a:lnSpc>
                  <a:spcPts val="1800"/>
                </a:lnSpc>
              </a:pPr>
              <a:r>
                <a:rPr lang="en-US" sz="2000">
                  <a:solidFill>
                    <a:srgbClr val="FFFFFF"/>
                  </a:solidFill>
                  <a:latin typeface="Poppins"/>
                  <a:ea typeface="Poppins"/>
                  <a:cs typeface="Poppins"/>
                  <a:sym typeface="Poppins"/>
                </a:rPr>
                <a:t>Human Health</a:t>
              </a:r>
            </a:p>
          </p:txBody>
        </p:sp>
      </p:grpSp>
      <p:grpSp>
        <p:nvGrpSpPr>
          <p:cNvPr id="38" name="Group 38"/>
          <p:cNvGrpSpPr/>
          <p:nvPr/>
        </p:nvGrpSpPr>
        <p:grpSpPr>
          <a:xfrm>
            <a:off x="13373605" y="5851237"/>
            <a:ext cx="3941013" cy="3070051"/>
            <a:chOff x="0" y="0"/>
            <a:chExt cx="1037962" cy="808573"/>
          </a:xfrm>
        </p:grpSpPr>
        <p:sp>
          <p:nvSpPr>
            <p:cNvPr id="39" name="Freeform 39"/>
            <p:cNvSpPr/>
            <p:nvPr/>
          </p:nvSpPr>
          <p:spPr>
            <a:xfrm>
              <a:off x="0" y="0"/>
              <a:ext cx="1037962" cy="808573"/>
            </a:xfrm>
            <a:custGeom>
              <a:avLst/>
              <a:gdLst/>
              <a:ahLst/>
              <a:cxnLst/>
              <a:rect l="l" t="t" r="r" b="b"/>
              <a:pathLst>
                <a:path w="1037962" h="808573">
                  <a:moveTo>
                    <a:pt x="0" y="0"/>
                  </a:moveTo>
                  <a:lnTo>
                    <a:pt x="1037962" y="0"/>
                  </a:lnTo>
                  <a:lnTo>
                    <a:pt x="1037962" y="808573"/>
                  </a:lnTo>
                  <a:lnTo>
                    <a:pt x="0" y="808573"/>
                  </a:lnTo>
                  <a:close/>
                </a:path>
              </a:pathLst>
            </a:custGeom>
            <a:solidFill>
              <a:srgbClr val="BDBBB4"/>
            </a:solidFill>
          </p:spPr>
        </p:sp>
        <p:sp>
          <p:nvSpPr>
            <p:cNvPr id="40" name="TextBox 40"/>
            <p:cNvSpPr txBox="1"/>
            <p:nvPr/>
          </p:nvSpPr>
          <p:spPr>
            <a:xfrm>
              <a:off x="0" y="28575"/>
              <a:ext cx="1037962" cy="779998"/>
            </a:xfrm>
            <a:prstGeom prst="rect">
              <a:avLst/>
            </a:prstGeom>
          </p:spPr>
          <p:txBody>
            <a:bodyPr lIns="50800" tIns="50800" rIns="50800" bIns="50800" rtlCol="0" anchor="ctr"/>
            <a:lstStyle/>
            <a:p>
              <a:pPr algn="ctr">
                <a:lnSpc>
                  <a:spcPts val="1629"/>
                </a:lnSpc>
              </a:pPr>
              <a:endParaRPr/>
            </a:p>
          </p:txBody>
        </p:sp>
      </p:grpSp>
      <p:sp>
        <p:nvSpPr>
          <p:cNvPr id="41" name="Freeform 41"/>
          <p:cNvSpPr/>
          <p:nvPr/>
        </p:nvSpPr>
        <p:spPr>
          <a:xfrm>
            <a:off x="13368663" y="3576260"/>
            <a:ext cx="3937839" cy="2140695"/>
          </a:xfrm>
          <a:custGeom>
            <a:avLst/>
            <a:gdLst/>
            <a:ahLst/>
            <a:cxnLst/>
            <a:rect l="l" t="t" r="r" b="b"/>
            <a:pathLst>
              <a:path w="3937839" h="2140695">
                <a:moveTo>
                  <a:pt x="0" y="0"/>
                </a:moveTo>
                <a:lnTo>
                  <a:pt x="3937838" y="0"/>
                </a:lnTo>
                <a:lnTo>
                  <a:pt x="3937838" y="2140695"/>
                </a:lnTo>
                <a:lnTo>
                  <a:pt x="0" y="2140695"/>
                </a:lnTo>
                <a:lnTo>
                  <a:pt x="0" y="0"/>
                </a:lnTo>
                <a:close/>
              </a:path>
            </a:pathLst>
          </a:custGeom>
          <a:blipFill>
            <a:blip r:embed="rId8"/>
            <a:stretch>
              <a:fillRect l="-8453" r="-8453"/>
            </a:stretch>
          </a:blipFill>
        </p:spPr>
      </p:sp>
      <p:sp>
        <p:nvSpPr>
          <p:cNvPr id="42" name="TextBox 42"/>
          <p:cNvSpPr txBox="1"/>
          <p:nvPr/>
        </p:nvSpPr>
        <p:spPr>
          <a:xfrm>
            <a:off x="1046145" y="5880038"/>
            <a:ext cx="3823543" cy="2093595"/>
          </a:xfrm>
          <a:prstGeom prst="rect">
            <a:avLst/>
          </a:prstGeom>
        </p:spPr>
        <p:txBody>
          <a:bodyPr lIns="0" tIns="0" rIns="0" bIns="0" rtlCol="0" anchor="t">
            <a:spAutoFit/>
          </a:bodyPr>
          <a:lstStyle/>
          <a:p>
            <a:pPr marL="259082" lvl="1" indent="-129541" algn="l">
              <a:lnSpc>
                <a:spcPts val="1680"/>
              </a:lnSpc>
              <a:buFont typeface="Arial"/>
              <a:buChar char="•"/>
            </a:pPr>
            <a:r>
              <a:rPr lang="en-US" sz="1200">
                <a:solidFill>
                  <a:srgbClr val="0A0A0A"/>
                </a:solidFill>
                <a:latin typeface="Poppins"/>
                <a:ea typeface="Poppins"/>
                <a:cs typeface="Poppins"/>
                <a:sym typeface="Poppins"/>
              </a:rPr>
              <a:t>Existing vertical</a:t>
            </a:r>
          </a:p>
          <a:p>
            <a:pPr marL="259082" lvl="1" indent="-129541" algn="l">
              <a:lnSpc>
                <a:spcPts val="1680"/>
              </a:lnSpc>
              <a:buFont typeface="Arial"/>
              <a:buChar char="•"/>
            </a:pPr>
            <a:r>
              <a:rPr lang="en-US" sz="1200">
                <a:solidFill>
                  <a:srgbClr val="0A0A0A"/>
                </a:solidFill>
                <a:latin typeface="Poppins"/>
                <a:ea typeface="Poppins"/>
                <a:cs typeface="Poppins"/>
                <a:sym typeface="Poppins"/>
              </a:rPr>
              <a:t>Detection of known or unknown estrogen and androgen activities in human supplements and hygiene products</a:t>
            </a:r>
          </a:p>
          <a:p>
            <a:pPr marL="259082" lvl="1" indent="-129541" algn="l">
              <a:lnSpc>
                <a:spcPts val="1680"/>
              </a:lnSpc>
              <a:buFont typeface="Arial"/>
              <a:buChar char="•"/>
            </a:pPr>
            <a:r>
              <a:rPr lang="en-US" sz="1200">
                <a:solidFill>
                  <a:srgbClr val="0A0A0A"/>
                </a:solidFill>
                <a:latin typeface="Poppins"/>
                <a:ea typeface="Poppins"/>
                <a:cs typeface="Poppins"/>
                <a:sym typeface="Poppins"/>
              </a:rPr>
              <a:t>InsituGen testing laboratory in New Zealand</a:t>
            </a:r>
          </a:p>
          <a:p>
            <a:pPr marL="259082" lvl="1" indent="-129541" algn="l">
              <a:lnSpc>
                <a:spcPts val="1680"/>
              </a:lnSpc>
              <a:buFont typeface="Arial"/>
              <a:buChar char="•"/>
            </a:pPr>
            <a:r>
              <a:rPr lang="en-US" sz="1200">
                <a:solidFill>
                  <a:srgbClr val="0A0A0A"/>
                </a:solidFill>
                <a:latin typeface="Poppins"/>
                <a:ea typeface="Poppins"/>
                <a:cs typeface="Poppins"/>
                <a:sym typeface="Poppins"/>
              </a:rPr>
              <a:t>Recurring revenue with manufacturers of sports supplements, health supplements, and feminine hygiene products.</a:t>
            </a:r>
          </a:p>
          <a:p>
            <a:pPr marL="259082" lvl="1" indent="-129541" algn="l">
              <a:lnSpc>
                <a:spcPts val="1680"/>
              </a:lnSpc>
              <a:spcBef>
                <a:spcPct val="0"/>
              </a:spcBef>
              <a:buFont typeface="Arial"/>
              <a:buChar char="•"/>
            </a:pPr>
            <a:r>
              <a:rPr lang="en-US" sz="1200">
                <a:solidFill>
                  <a:srgbClr val="0A0A0A"/>
                </a:solidFill>
                <a:latin typeface="Poppins"/>
                <a:ea typeface="Poppins"/>
                <a:cs typeface="Poppins"/>
                <a:sym typeface="Poppins"/>
              </a:rPr>
              <a:t>Can be adapted to kit form, for use in existing service laboratories (e.g. Eurofins, ALS, SGS). </a:t>
            </a:r>
          </a:p>
        </p:txBody>
      </p:sp>
      <p:sp>
        <p:nvSpPr>
          <p:cNvPr id="43" name="TextBox 43"/>
          <p:cNvSpPr txBox="1"/>
          <p:nvPr/>
        </p:nvSpPr>
        <p:spPr>
          <a:xfrm>
            <a:off x="5300946" y="5880723"/>
            <a:ext cx="3641203" cy="2303145"/>
          </a:xfrm>
          <a:prstGeom prst="rect">
            <a:avLst/>
          </a:prstGeom>
        </p:spPr>
        <p:txBody>
          <a:bodyPr lIns="0" tIns="0" rIns="0" bIns="0" rtlCol="0" anchor="t">
            <a:spAutoFit/>
          </a:bodyPr>
          <a:lstStyle/>
          <a:p>
            <a:pPr marL="259082" lvl="1" indent="-129541" algn="l">
              <a:lnSpc>
                <a:spcPts val="1680"/>
              </a:lnSpc>
              <a:buFont typeface="Arial"/>
              <a:buChar char="•"/>
            </a:pPr>
            <a:r>
              <a:rPr lang="en-US" sz="1200">
                <a:solidFill>
                  <a:srgbClr val="0A0A0A"/>
                </a:solidFill>
                <a:latin typeface="Poppins"/>
                <a:ea typeface="Poppins"/>
                <a:cs typeface="Poppins"/>
                <a:sym typeface="Poppins"/>
              </a:rPr>
              <a:t>Existing vertical</a:t>
            </a:r>
          </a:p>
          <a:p>
            <a:pPr marL="259082" lvl="1" indent="-129541" algn="l">
              <a:lnSpc>
                <a:spcPts val="1680"/>
              </a:lnSpc>
              <a:buFont typeface="Arial"/>
              <a:buChar char="•"/>
            </a:pPr>
            <a:r>
              <a:rPr lang="en-US" sz="1200">
                <a:solidFill>
                  <a:srgbClr val="0A0A0A"/>
                </a:solidFill>
                <a:latin typeface="Poppins"/>
                <a:ea typeface="Poppins"/>
                <a:cs typeface="Poppins"/>
                <a:sym typeface="Poppins"/>
              </a:rPr>
              <a:t>Detection of known or unknown estrogen and androgen activities in freshwater and drinking water  </a:t>
            </a:r>
          </a:p>
          <a:p>
            <a:pPr marL="259082" lvl="1" indent="-129541" algn="l">
              <a:lnSpc>
                <a:spcPts val="1680"/>
              </a:lnSpc>
              <a:buFont typeface="Arial"/>
              <a:buChar char="•"/>
            </a:pPr>
            <a:r>
              <a:rPr lang="en-US" sz="1200">
                <a:solidFill>
                  <a:srgbClr val="0A0A0A"/>
                </a:solidFill>
                <a:latin typeface="Poppins"/>
                <a:ea typeface="Poppins"/>
                <a:cs typeface="Poppins"/>
                <a:sym typeface="Poppins"/>
              </a:rPr>
              <a:t>InsituGen testing laboratory in New Zealand</a:t>
            </a:r>
          </a:p>
          <a:p>
            <a:pPr marL="259082" lvl="1" indent="-129541" algn="l">
              <a:lnSpc>
                <a:spcPts val="1680"/>
              </a:lnSpc>
              <a:buFont typeface="Arial"/>
              <a:buChar char="•"/>
            </a:pPr>
            <a:r>
              <a:rPr lang="en-US" sz="1200">
                <a:solidFill>
                  <a:srgbClr val="0A0A0A"/>
                </a:solidFill>
                <a:latin typeface="Poppins"/>
                <a:ea typeface="Poppins"/>
                <a:cs typeface="Poppins"/>
                <a:sym typeface="Poppins"/>
              </a:rPr>
              <a:t>Ongoing testing for an environmental law organisation from waterways throughout New Zealand</a:t>
            </a:r>
          </a:p>
          <a:p>
            <a:pPr marL="259082" lvl="1" indent="-129541" algn="l">
              <a:lnSpc>
                <a:spcPts val="1680"/>
              </a:lnSpc>
              <a:spcBef>
                <a:spcPct val="0"/>
              </a:spcBef>
              <a:buFont typeface="Arial"/>
              <a:buChar char="•"/>
            </a:pPr>
            <a:r>
              <a:rPr lang="en-US" sz="1200">
                <a:solidFill>
                  <a:srgbClr val="0A0A0A"/>
                </a:solidFill>
                <a:latin typeface="Poppins"/>
                <a:ea typeface="Poppins"/>
                <a:cs typeface="Poppins"/>
                <a:sym typeface="Poppins"/>
              </a:rPr>
              <a:t>Can be adapted to kit form, for use in existing service laboratories (e.g. Eurofins, ALS, SGS). </a:t>
            </a:r>
          </a:p>
        </p:txBody>
      </p:sp>
      <p:sp>
        <p:nvSpPr>
          <p:cNvPr id="44" name="TextBox 44"/>
          <p:cNvSpPr txBox="1"/>
          <p:nvPr/>
        </p:nvSpPr>
        <p:spPr>
          <a:xfrm>
            <a:off x="9261143" y="5909545"/>
            <a:ext cx="3717178" cy="2512695"/>
          </a:xfrm>
          <a:prstGeom prst="rect">
            <a:avLst/>
          </a:prstGeom>
        </p:spPr>
        <p:txBody>
          <a:bodyPr lIns="0" tIns="0" rIns="0" bIns="0" rtlCol="0" anchor="t">
            <a:spAutoFit/>
          </a:bodyPr>
          <a:lstStyle/>
          <a:p>
            <a:pPr marL="259080" lvl="1" indent="-129540" algn="l">
              <a:lnSpc>
                <a:spcPts val="1679"/>
              </a:lnSpc>
              <a:buFont typeface="Arial"/>
              <a:buChar char="•"/>
            </a:pPr>
            <a:r>
              <a:rPr lang="en-US" sz="1200">
                <a:solidFill>
                  <a:srgbClr val="0A0A0A"/>
                </a:solidFill>
                <a:latin typeface="Poppins"/>
                <a:ea typeface="Poppins"/>
                <a:cs typeface="Poppins"/>
                <a:sym typeface="Poppins"/>
              </a:rPr>
              <a:t>Existing vertical</a:t>
            </a:r>
          </a:p>
          <a:p>
            <a:pPr marL="259080" lvl="1" indent="-129540" algn="l">
              <a:lnSpc>
                <a:spcPts val="1679"/>
              </a:lnSpc>
              <a:buFont typeface="Arial"/>
              <a:buChar char="•"/>
            </a:pPr>
            <a:r>
              <a:rPr lang="en-US" sz="1200">
                <a:solidFill>
                  <a:srgbClr val="0A0A0A"/>
                </a:solidFill>
                <a:latin typeface="Poppins"/>
                <a:ea typeface="Poppins"/>
                <a:cs typeface="Poppins"/>
                <a:sym typeface="Poppins"/>
              </a:rPr>
              <a:t>Detection of unknown androgen activities  in the plasma of competing animals</a:t>
            </a:r>
          </a:p>
          <a:p>
            <a:pPr marL="259080" lvl="1" indent="-129540" algn="l">
              <a:lnSpc>
                <a:spcPts val="1679"/>
              </a:lnSpc>
              <a:buFont typeface="Arial"/>
              <a:buChar char="•"/>
            </a:pPr>
            <a:r>
              <a:rPr lang="en-US" sz="1200">
                <a:solidFill>
                  <a:srgbClr val="0A0A0A"/>
                </a:solidFill>
                <a:latin typeface="Poppins"/>
                <a:ea typeface="Poppins"/>
                <a:cs typeface="Poppins"/>
                <a:sym typeface="Poppins"/>
              </a:rPr>
              <a:t>Exclusive distribution contract with Berlinger Special AG. Berlinger is the global market leader for anti-doping products</a:t>
            </a:r>
          </a:p>
          <a:p>
            <a:pPr marL="259080" lvl="1" indent="-129540" algn="l">
              <a:lnSpc>
                <a:spcPts val="1679"/>
              </a:lnSpc>
              <a:buFont typeface="Arial"/>
              <a:buChar char="•"/>
            </a:pPr>
            <a:r>
              <a:rPr lang="en-US" sz="1200">
                <a:solidFill>
                  <a:srgbClr val="0A0A0A"/>
                </a:solidFill>
                <a:latin typeface="Poppins"/>
                <a:ea typeface="Poppins"/>
                <a:cs typeface="Poppins"/>
                <a:sym typeface="Poppins"/>
              </a:rPr>
              <a:t>Recurring revenue with leading racing laboratories</a:t>
            </a:r>
          </a:p>
          <a:p>
            <a:pPr marL="259080" lvl="1" indent="-129540" algn="l">
              <a:lnSpc>
                <a:spcPts val="1679"/>
              </a:lnSpc>
              <a:buFont typeface="Arial"/>
              <a:buChar char="•"/>
            </a:pPr>
            <a:r>
              <a:rPr lang="en-US" sz="1200">
                <a:solidFill>
                  <a:srgbClr val="0A0A0A"/>
                </a:solidFill>
                <a:latin typeface="Poppins"/>
                <a:ea typeface="Poppins"/>
                <a:cs typeface="Poppins"/>
                <a:sym typeface="Poppins"/>
              </a:rPr>
              <a:t>Sales potential of US$ 1M (animal only) </a:t>
            </a:r>
          </a:p>
          <a:p>
            <a:pPr marL="259080" lvl="1" indent="-129540" algn="l">
              <a:lnSpc>
                <a:spcPts val="1679"/>
              </a:lnSpc>
              <a:spcBef>
                <a:spcPct val="0"/>
              </a:spcBef>
              <a:buFont typeface="Arial"/>
              <a:buChar char="•"/>
            </a:pPr>
            <a:r>
              <a:rPr lang="en-US" sz="1200">
                <a:solidFill>
                  <a:srgbClr val="0A0A0A"/>
                </a:solidFill>
                <a:latin typeface="Poppins"/>
                <a:ea typeface="Poppins"/>
                <a:cs typeface="Poppins"/>
                <a:sym typeface="Poppins"/>
              </a:rPr>
              <a:t>Can be enlarged to human anti-doping. Proven case with Marion Jones. 300k plus anti-doping tests per year (WADA)</a:t>
            </a:r>
          </a:p>
        </p:txBody>
      </p:sp>
      <p:sp>
        <p:nvSpPr>
          <p:cNvPr id="45" name="TextBox 45"/>
          <p:cNvSpPr txBox="1"/>
          <p:nvPr/>
        </p:nvSpPr>
        <p:spPr>
          <a:xfrm>
            <a:off x="977310" y="564775"/>
            <a:ext cx="16482343" cy="644642"/>
          </a:xfrm>
          <a:prstGeom prst="rect">
            <a:avLst/>
          </a:prstGeom>
        </p:spPr>
        <p:txBody>
          <a:bodyPr lIns="0" tIns="0" rIns="0" bIns="0" rtlCol="0" anchor="t">
            <a:spAutoFit/>
          </a:bodyPr>
          <a:lstStyle/>
          <a:p>
            <a:pPr marL="0" lvl="0" indent="0" algn="ctr">
              <a:lnSpc>
                <a:spcPts val="4685"/>
              </a:lnSpc>
            </a:pPr>
            <a:r>
              <a:rPr lang="en-US" sz="4259">
                <a:solidFill>
                  <a:srgbClr val="0A0A0A"/>
                </a:solidFill>
                <a:latin typeface="Poppins"/>
                <a:ea typeface="Poppins"/>
                <a:cs typeface="Poppins"/>
                <a:sym typeface="Poppins"/>
              </a:rPr>
              <a:t>InsituGen’s strong platform for growth beyond animal health</a:t>
            </a:r>
          </a:p>
        </p:txBody>
      </p:sp>
      <p:sp>
        <p:nvSpPr>
          <p:cNvPr id="46" name="TextBox 46"/>
          <p:cNvSpPr txBox="1"/>
          <p:nvPr/>
        </p:nvSpPr>
        <p:spPr>
          <a:xfrm>
            <a:off x="1720490" y="1275266"/>
            <a:ext cx="14732411" cy="1066800"/>
          </a:xfrm>
          <a:prstGeom prst="rect">
            <a:avLst/>
          </a:prstGeom>
        </p:spPr>
        <p:txBody>
          <a:bodyPr lIns="0" tIns="0" rIns="0" bIns="0" rtlCol="0" anchor="t">
            <a:spAutoFit/>
          </a:bodyPr>
          <a:lstStyle/>
          <a:p>
            <a:pPr marL="0" lvl="0" indent="0" algn="ctr">
              <a:lnSpc>
                <a:spcPts val="4079"/>
              </a:lnSpc>
            </a:pPr>
            <a:r>
              <a:rPr lang="en-US" sz="3399">
                <a:solidFill>
                  <a:srgbClr val="999999"/>
                </a:solidFill>
                <a:latin typeface="Poppins"/>
                <a:ea typeface="Poppins"/>
                <a:cs typeface="Poppins"/>
                <a:sym typeface="Poppins"/>
              </a:rPr>
              <a:t>Multiple monetization opportunities with already recurring revenue generating three verticals and one vertical under study</a:t>
            </a:r>
          </a:p>
        </p:txBody>
      </p:sp>
      <p:sp>
        <p:nvSpPr>
          <p:cNvPr id="47" name="TextBox 47"/>
          <p:cNvSpPr txBox="1"/>
          <p:nvPr/>
        </p:nvSpPr>
        <p:spPr>
          <a:xfrm>
            <a:off x="13373605" y="5929528"/>
            <a:ext cx="3717178" cy="2062480"/>
          </a:xfrm>
          <a:prstGeom prst="rect">
            <a:avLst/>
          </a:prstGeom>
        </p:spPr>
        <p:txBody>
          <a:bodyPr lIns="0" tIns="0" rIns="0" bIns="0" rtlCol="0" anchor="t">
            <a:spAutoFit/>
          </a:bodyPr>
          <a:lstStyle/>
          <a:p>
            <a:pPr marL="280669" lvl="1" indent="-140335" algn="l">
              <a:lnSpc>
                <a:spcPts val="1819"/>
              </a:lnSpc>
              <a:buFont typeface="Arial"/>
              <a:buChar char="•"/>
            </a:pPr>
            <a:r>
              <a:rPr lang="en-US" sz="1299">
                <a:solidFill>
                  <a:srgbClr val="0A0A0A"/>
                </a:solidFill>
                <a:latin typeface="Poppins"/>
                <a:ea typeface="Poppins"/>
                <a:cs typeface="Poppins"/>
                <a:sym typeface="Poppins"/>
              </a:rPr>
              <a:t>New vertical</a:t>
            </a:r>
          </a:p>
          <a:p>
            <a:pPr marL="280669" lvl="1" indent="-140335" algn="l">
              <a:lnSpc>
                <a:spcPts val="1819"/>
              </a:lnSpc>
              <a:buFont typeface="Arial"/>
              <a:buChar char="•"/>
            </a:pPr>
            <a:r>
              <a:rPr lang="en-US" sz="1299">
                <a:solidFill>
                  <a:srgbClr val="0A0A0A"/>
                </a:solidFill>
                <a:latin typeface="Poppins"/>
                <a:ea typeface="Poppins"/>
                <a:cs typeface="Poppins"/>
                <a:sym typeface="Poppins"/>
              </a:rPr>
              <a:t>Studies with research institutes under way. Potential applications are:</a:t>
            </a:r>
          </a:p>
          <a:p>
            <a:pPr marL="280669" lvl="1" indent="-140335" algn="l">
              <a:lnSpc>
                <a:spcPts val="1819"/>
              </a:lnSpc>
              <a:buFont typeface="Arial"/>
              <a:buChar char="•"/>
            </a:pPr>
            <a:r>
              <a:rPr lang="en-US" sz="1299">
                <a:solidFill>
                  <a:srgbClr val="0A0A0A"/>
                </a:solidFill>
                <a:latin typeface="Poppins"/>
                <a:ea typeface="Poppins"/>
                <a:cs typeface="Poppins"/>
                <a:sym typeface="Poppins"/>
              </a:rPr>
              <a:t>Functional Hormone Panel</a:t>
            </a:r>
          </a:p>
          <a:p>
            <a:pPr marL="280669" lvl="1" indent="-140335" algn="l">
              <a:lnSpc>
                <a:spcPts val="1819"/>
              </a:lnSpc>
              <a:buFont typeface="Arial"/>
              <a:buChar char="•"/>
            </a:pPr>
            <a:r>
              <a:rPr lang="en-US" sz="1299">
                <a:solidFill>
                  <a:srgbClr val="0A0A0A"/>
                </a:solidFill>
                <a:latin typeface="Poppins"/>
                <a:ea typeface="Poppins"/>
                <a:cs typeface="Poppins"/>
                <a:sym typeface="Poppins"/>
              </a:rPr>
              <a:t>Cancer Monitoring Tool</a:t>
            </a:r>
          </a:p>
          <a:p>
            <a:pPr marL="280669" lvl="1" indent="-140335" algn="l">
              <a:lnSpc>
                <a:spcPts val="1819"/>
              </a:lnSpc>
              <a:buFont typeface="Arial"/>
              <a:buChar char="•"/>
            </a:pPr>
            <a:r>
              <a:rPr lang="en-US" sz="1299">
                <a:solidFill>
                  <a:srgbClr val="0A0A0A"/>
                </a:solidFill>
                <a:latin typeface="Poppins"/>
                <a:ea typeface="Poppins"/>
                <a:cs typeface="Poppins"/>
                <a:sym typeface="Poppins"/>
              </a:rPr>
              <a:t>Cardiometabolic / Neurodegenerative Biomarker</a:t>
            </a:r>
          </a:p>
          <a:p>
            <a:pPr marL="280669" lvl="1" indent="-140335" algn="l">
              <a:lnSpc>
                <a:spcPts val="1819"/>
              </a:lnSpc>
              <a:spcBef>
                <a:spcPct val="0"/>
              </a:spcBef>
              <a:buFont typeface="Arial"/>
              <a:buChar char="•"/>
            </a:pPr>
            <a:r>
              <a:rPr lang="en-US" sz="1299">
                <a:solidFill>
                  <a:srgbClr val="0A0A0A"/>
                </a:solidFill>
                <a:latin typeface="Poppins"/>
                <a:ea typeface="Poppins"/>
                <a:cs typeface="Poppins"/>
                <a:sym typeface="Poppins"/>
              </a:rPr>
              <a:t>Adrenal Stress Monitoring / Cushings or Addisons Test Biomarker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6107690" y="9784152"/>
            <a:ext cx="2180310" cy="502848"/>
            <a:chOff x="0" y="0"/>
            <a:chExt cx="2907080" cy="670464"/>
          </a:xfrm>
        </p:grpSpPr>
        <p:sp>
          <p:nvSpPr>
            <p:cNvPr id="4" name="Freeform 4"/>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3"/>
              <a:stretch>
                <a:fillRect l="-628" r="-67498" b="-607119"/>
              </a:stretch>
            </a:blipFill>
          </p:spPr>
        </p:sp>
        <p:sp>
          <p:nvSpPr>
            <p:cNvPr id="5" name="Freeform 5"/>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4"/>
              <a:stretch>
                <a:fillRect r="-23096" b="-78421"/>
              </a:stretch>
            </a:blipFill>
          </p:spPr>
        </p:sp>
      </p:grpSp>
      <p:grpSp>
        <p:nvGrpSpPr>
          <p:cNvPr id="6" name="Group 6"/>
          <p:cNvGrpSpPr/>
          <p:nvPr/>
        </p:nvGrpSpPr>
        <p:grpSpPr>
          <a:xfrm>
            <a:off x="4973594" y="2642334"/>
            <a:ext cx="2638425" cy="6738761"/>
            <a:chOff x="0" y="0"/>
            <a:chExt cx="694894" cy="1774818"/>
          </a:xfrm>
        </p:grpSpPr>
        <p:sp>
          <p:nvSpPr>
            <p:cNvPr id="7" name="Freeform 7"/>
            <p:cNvSpPr/>
            <p:nvPr/>
          </p:nvSpPr>
          <p:spPr>
            <a:xfrm>
              <a:off x="0" y="0"/>
              <a:ext cx="694894" cy="1774818"/>
            </a:xfrm>
            <a:custGeom>
              <a:avLst/>
              <a:gdLst/>
              <a:ahLst/>
              <a:cxnLst/>
              <a:rect l="l" t="t" r="r" b="b"/>
              <a:pathLst>
                <a:path w="694894" h="1774818">
                  <a:moveTo>
                    <a:pt x="149649" y="0"/>
                  </a:moveTo>
                  <a:lnTo>
                    <a:pt x="545245" y="0"/>
                  </a:lnTo>
                  <a:cubicBezTo>
                    <a:pt x="627894" y="0"/>
                    <a:pt x="694894" y="67000"/>
                    <a:pt x="694894" y="149649"/>
                  </a:cubicBezTo>
                  <a:lnTo>
                    <a:pt x="694894" y="1625169"/>
                  </a:lnTo>
                  <a:cubicBezTo>
                    <a:pt x="694894" y="1664858"/>
                    <a:pt x="679127" y="1702922"/>
                    <a:pt x="651063" y="1730987"/>
                  </a:cubicBezTo>
                  <a:cubicBezTo>
                    <a:pt x="622998" y="1759051"/>
                    <a:pt x="584934" y="1774818"/>
                    <a:pt x="545245" y="1774818"/>
                  </a:cubicBezTo>
                  <a:lnTo>
                    <a:pt x="149649" y="1774818"/>
                  </a:lnTo>
                  <a:cubicBezTo>
                    <a:pt x="109960" y="1774818"/>
                    <a:pt x="71896" y="1759051"/>
                    <a:pt x="43831" y="1730987"/>
                  </a:cubicBezTo>
                  <a:cubicBezTo>
                    <a:pt x="15767" y="1702922"/>
                    <a:pt x="0" y="1664858"/>
                    <a:pt x="0" y="1625169"/>
                  </a:cubicBezTo>
                  <a:lnTo>
                    <a:pt x="0" y="149649"/>
                  </a:lnTo>
                  <a:cubicBezTo>
                    <a:pt x="0" y="109960"/>
                    <a:pt x="15767" y="71896"/>
                    <a:pt x="43831" y="43831"/>
                  </a:cubicBezTo>
                  <a:cubicBezTo>
                    <a:pt x="71896" y="15767"/>
                    <a:pt x="109960" y="0"/>
                    <a:pt x="149649" y="0"/>
                  </a:cubicBezTo>
                  <a:close/>
                </a:path>
              </a:pathLst>
            </a:custGeom>
            <a:solidFill>
              <a:srgbClr val="002D50"/>
            </a:solidFill>
            <a:ln w="38100" cap="rnd">
              <a:solidFill>
                <a:srgbClr val="FEBA01"/>
              </a:solidFill>
              <a:prstDash val="solid"/>
              <a:round/>
            </a:ln>
          </p:spPr>
        </p:sp>
        <p:sp>
          <p:nvSpPr>
            <p:cNvPr id="8" name="TextBox 8"/>
            <p:cNvSpPr txBox="1"/>
            <p:nvPr/>
          </p:nvSpPr>
          <p:spPr>
            <a:xfrm>
              <a:off x="0" y="0"/>
              <a:ext cx="694894" cy="1774818"/>
            </a:xfrm>
            <a:prstGeom prst="rect">
              <a:avLst/>
            </a:prstGeom>
          </p:spPr>
          <p:txBody>
            <a:bodyPr lIns="50800" tIns="50800" rIns="50800" bIns="50800" rtlCol="0" anchor="ctr"/>
            <a:lstStyle/>
            <a:p>
              <a:pPr algn="ctr">
                <a:lnSpc>
                  <a:spcPts val="1991"/>
                </a:lnSpc>
              </a:pPr>
              <a:endParaRPr/>
            </a:p>
          </p:txBody>
        </p:sp>
      </p:grpSp>
      <p:grpSp>
        <p:nvGrpSpPr>
          <p:cNvPr id="9" name="Group 9"/>
          <p:cNvGrpSpPr/>
          <p:nvPr/>
        </p:nvGrpSpPr>
        <p:grpSpPr>
          <a:xfrm>
            <a:off x="7788480" y="2642334"/>
            <a:ext cx="2638425" cy="6738761"/>
            <a:chOff x="0" y="0"/>
            <a:chExt cx="694894" cy="1774818"/>
          </a:xfrm>
        </p:grpSpPr>
        <p:sp>
          <p:nvSpPr>
            <p:cNvPr id="10" name="Freeform 10"/>
            <p:cNvSpPr/>
            <p:nvPr/>
          </p:nvSpPr>
          <p:spPr>
            <a:xfrm>
              <a:off x="0" y="0"/>
              <a:ext cx="694894" cy="1774818"/>
            </a:xfrm>
            <a:custGeom>
              <a:avLst/>
              <a:gdLst/>
              <a:ahLst/>
              <a:cxnLst/>
              <a:rect l="l" t="t" r="r" b="b"/>
              <a:pathLst>
                <a:path w="694894" h="1774818">
                  <a:moveTo>
                    <a:pt x="149649" y="0"/>
                  </a:moveTo>
                  <a:lnTo>
                    <a:pt x="545245" y="0"/>
                  </a:lnTo>
                  <a:cubicBezTo>
                    <a:pt x="627894" y="0"/>
                    <a:pt x="694894" y="67000"/>
                    <a:pt x="694894" y="149649"/>
                  </a:cubicBezTo>
                  <a:lnTo>
                    <a:pt x="694894" y="1625169"/>
                  </a:lnTo>
                  <a:cubicBezTo>
                    <a:pt x="694894" y="1664858"/>
                    <a:pt x="679127" y="1702922"/>
                    <a:pt x="651063" y="1730987"/>
                  </a:cubicBezTo>
                  <a:cubicBezTo>
                    <a:pt x="622998" y="1759051"/>
                    <a:pt x="584934" y="1774818"/>
                    <a:pt x="545245" y="1774818"/>
                  </a:cubicBezTo>
                  <a:lnTo>
                    <a:pt x="149649" y="1774818"/>
                  </a:lnTo>
                  <a:cubicBezTo>
                    <a:pt x="109960" y="1774818"/>
                    <a:pt x="71896" y="1759051"/>
                    <a:pt x="43831" y="1730987"/>
                  </a:cubicBezTo>
                  <a:cubicBezTo>
                    <a:pt x="15767" y="1702922"/>
                    <a:pt x="0" y="1664858"/>
                    <a:pt x="0" y="1625169"/>
                  </a:cubicBezTo>
                  <a:lnTo>
                    <a:pt x="0" y="149649"/>
                  </a:lnTo>
                  <a:cubicBezTo>
                    <a:pt x="0" y="109960"/>
                    <a:pt x="15767" y="71896"/>
                    <a:pt x="43831" y="43831"/>
                  </a:cubicBezTo>
                  <a:cubicBezTo>
                    <a:pt x="71896" y="15767"/>
                    <a:pt x="109960" y="0"/>
                    <a:pt x="149649" y="0"/>
                  </a:cubicBezTo>
                  <a:close/>
                </a:path>
              </a:pathLst>
            </a:custGeom>
            <a:solidFill>
              <a:srgbClr val="002D50"/>
            </a:solidFill>
            <a:ln w="38100" cap="rnd">
              <a:solidFill>
                <a:srgbClr val="FEBA01"/>
              </a:solidFill>
              <a:prstDash val="solid"/>
              <a:round/>
            </a:ln>
          </p:spPr>
        </p:sp>
        <p:sp>
          <p:nvSpPr>
            <p:cNvPr id="11" name="TextBox 11"/>
            <p:cNvSpPr txBox="1"/>
            <p:nvPr/>
          </p:nvSpPr>
          <p:spPr>
            <a:xfrm>
              <a:off x="0" y="0"/>
              <a:ext cx="694894" cy="1774818"/>
            </a:xfrm>
            <a:prstGeom prst="rect">
              <a:avLst/>
            </a:prstGeom>
          </p:spPr>
          <p:txBody>
            <a:bodyPr lIns="50800" tIns="50800" rIns="50800" bIns="50800" rtlCol="0" anchor="ctr"/>
            <a:lstStyle/>
            <a:p>
              <a:pPr algn="ctr">
                <a:lnSpc>
                  <a:spcPts val="1991"/>
                </a:lnSpc>
              </a:pPr>
              <a:endParaRPr/>
            </a:p>
          </p:txBody>
        </p:sp>
      </p:grpSp>
      <p:grpSp>
        <p:nvGrpSpPr>
          <p:cNvPr id="12" name="Group 12"/>
          <p:cNvGrpSpPr/>
          <p:nvPr/>
        </p:nvGrpSpPr>
        <p:grpSpPr>
          <a:xfrm>
            <a:off x="10607880" y="2643364"/>
            <a:ext cx="2638425" cy="6738761"/>
            <a:chOff x="0" y="0"/>
            <a:chExt cx="694894" cy="1774818"/>
          </a:xfrm>
        </p:grpSpPr>
        <p:sp>
          <p:nvSpPr>
            <p:cNvPr id="13" name="Freeform 13"/>
            <p:cNvSpPr/>
            <p:nvPr/>
          </p:nvSpPr>
          <p:spPr>
            <a:xfrm>
              <a:off x="0" y="0"/>
              <a:ext cx="694894" cy="1774818"/>
            </a:xfrm>
            <a:custGeom>
              <a:avLst/>
              <a:gdLst/>
              <a:ahLst/>
              <a:cxnLst/>
              <a:rect l="l" t="t" r="r" b="b"/>
              <a:pathLst>
                <a:path w="694894" h="1774818">
                  <a:moveTo>
                    <a:pt x="149649" y="0"/>
                  </a:moveTo>
                  <a:lnTo>
                    <a:pt x="545245" y="0"/>
                  </a:lnTo>
                  <a:cubicBezTo>
                    <a:pt x="627894" y="0"/>
                    <a:pt x="694894" y="67000"/>
                    <a:pt x="694894" y="149649"/>
                  </a:cubicBezTo>
                  <a:lnTo>
                    <a:pt x="694894" y="1625169"/>
                  </a:lnTo>
                  <a:cubicBezTo>
                    <a:pt x="694894" y="1664858"/>
                    <a:pt x="679127" y="1702922"/>
                    <a:pt x="651063" y="1730987"/>
                  </a:cubicBezTo>
                  <a:cubicBezTo>
                    <a:pt x="622998" y="1759051"/>
                    <a:pt x="584934" y="1774818"/>
                    <a:pt x="545245" y="1774818"/>
                  </a:cubicBezTo>
                  <a:lnTo>
                    <a:pt x="149649" y="1774818"/>
                  </a:lnTo>
                  <a:cubicBezTo>
                    <a:pt x="109960" y="1774818"/>
                    <a:pt x="71896" y="1759051"/>
                    <a:pt x="43831" y="1730987"/>
                  </a:cubicBezTo>
                  <a:cubicBezTo>
                    <a:pt x="15767" y="1702922"/>
                    <a:pt x="0" y="1664858"/>
                    <a:pt x="0" y="1625169"/>
                  </a:cubicBezTo>
                  <a:lnTo>
                    <a:pt x="0" y="149649"/>
                  </a:lnTo>
                  <a:cubicBezTo>
                    <a:pt x="0" y="109960"/>
                    <a:pt x="15767" y="71896"/>
                    <a:pt x="43831" y="43831"/>
                  </a:cubicBezTo>
                  <a:cubicBezTo>
                    <a:pt x="71896" y="15767"/>
                    <a:pt x="109960" y="0"/>
                    <a:pt x="149649" y="0"/>
                  </a:cubicBezTo>
                  <a:close/>
                </a:path>
              </a:pathLst>
            </a:custGeom>
            <a:solidFill>
              <a:srgbClr val="002D50"/>
            </a:solidFill>
            <a:ln w="38100" cap="rnd">
              <a:solidFill>
                <a:srgbClr val="FEBA01"/>
              </a:solidFill>
              <a:prstDash val="solid"/>
              <a:round/>
            </a:ln>
          </p:spPr>
        </p:sp>
        <p:sp>
          <p:nvSpPr>
            <p:cNvPr id="14" name="TextBox 14"/>
            <p:cNvSpPr txBox="1"/>
            <p:nvPr/>
          </p:nvSpPr>
          <p:spPr>
            <a:xfrm>
              <a:off x="0" y="0"/>
              <a:ext cx="694894" cy="1774818"/>
            </a:xfrm>
            <a:prstGeom prst="rect">
              <a:avLst/>
            </a:prstGeom>
          </p:spPr>
          <p:txBody>
            <a:bodyPr lIns="50800" tIns="50800" rIns="50800" bIns="50800" rtlCol="0" anchor="ctr"/>
            <a:lstStyle/>
            <a:p>
              <a:pPr algn="ctr">
                <a:lnSpc>
                  <a:spcPts val="1991"/>
                </a:lnSpc>
              </a:pPr>
              <a:endParaRPr/>
            </a:p>
          </p:txBody>
        </p:sp>
      </p:grpSp>
      <p:grpSp>
        <p:nvGrpSpPr>
          <p:cNvPr id="15" name="Group 15"/>
          <p:cNvGrpSpPr/>
          <p:nvPr/>
        </p:nvGrpSpPr>
        <p:grpSpPr>
          <a:xfrm>
            <a:off x="2158291" y="2642334"/>
            <a:ext cx="2638841" cy="6738761"/>
            <a:chOff x="0" y="0"/>
            <a:chExt cx="695003" cy="1774818"/>
          </a:xfrm>
        </p:grpSpPr>
        <p:sp>
          <p:nvSpPr>
            <p:cNvPr id="16" name="Freeform 16"/>
            <p:cNvSpPr/>
            <p:nvPr/>
          </p:nvSpPr>
          <p:spPr>
            <a:xfrm>
              <a:off x="0" y="0"/>
              <a:ext cx="695003" cy="1774818"/>
            </a:xfrm>
            <a:custGeom>
              <a:avLst/>
              <a:gdLst/>
              <a:ahLst/>
              <a:cxnLst/>
              <a:rect l="l" t="t" r="r" b="b"/>
              <a:pathLst>
                <a:path w="695003" h="1774818">
                  <a:moveTo>
                    <a:pt x="149625" y="0"/>
                  </a:moveTo>
                  <a:lnTo>
                    <a:pt x="545378" y="0"/>
                  </a:lnTo>
                  <a:cubicBezTo>
                    <a:pt x="585061" y="0"/>
                    <a:pt x="623119" y="15764"/>
                    <a:pt x="651179" y="43824"/>
                  </a:cubicBezTo>
                  <a:cubicBezTo>
                    <a:pt x="679239" y="71885"/>
                    <a:pt x="695003" y="109942"/>
                    <a:pt x="695003" y="149625"/>
                  </a:cubicBezTo>
                  <a:lnTo>
                    <a:pt x="695003" y="1625192"/>
                  </a:lnTo>
                  <a:cubicBezTo>
                    <a:pt x="695003" y="1707828"/>
                    <a:pt x="628014" y="1774818"/>
                    <a:pt x="545378" y="1774818"/>
                  </a:cubicBezTo>
                  <a:lnTo>
                    <a:pt x="149625" y="1774818"/>
                  </a:lnTo>
                  <a:cubicBezTo>
                    <a:pt x="109942" y="1774818"/>
                    <a:pt x="71885" y="1759054"/>
                    <a:pt x="43824" y="1730994"/>
                  </a:cubicBezTo>
                  <a:cubicBezTo>
                    <a:pt x="15764" y="1702933"/>
                    <a:pt x="0" y="1664876"/>
                    <a:pt x="0" y="1625192"/>
                  </a:cubicBezTo>
                  <a:lnTo>
                    <a:pt x="0" y="149625"/>
                  </a:lnTo>
                  <a:cubicBezTo>
                    <a:pt x="0" y="109942"/>
                    <a:pt x="15764" y="71885"/>
                    <a:pt x="43824" y="43824"/>
                  </a:cubicBezTo>
                  <a:cubicBezTo>
                    <a:pt x="71885" y="15764"/>
                    <a:pt x="109942" y="0"/>
                    <a:pt x="149625" y="0"/>
                  </a:cubicBezTo>
                  <a:close/>
                </a:path>
              </a:pathLst>
            </a:custGeom>
            <a:solidFill>
              <a:srgbClr val="002D50"/>
            </a:solidFill>
            <a:ln w="38100" cap="rnd">
              <a:solidFill>
                <a:srgbClr val="FEBA01"/>
              </a:solidFill>
              <a:prstDash val="solid"/>
              <a:round/>
            </a:ln>
          </p:spPr>
        </p:sp>
        <p:sp>
          <p:nvSpPr>
            <p:cNvPr id="17" name="TextBox 17"/>
            <p:cNvSpPr txBox="1"/>
            <p:nvPr/>
          </p:nvSpPr>
          <p:spPr>
            <a:xfrm>
              <a:off x="0" y="0"/>
              <a:ext cx="695003" cy="1774818"/>
            </a:xfrm>
            <a:prstGeom prst="rect">
              <a:avLst/>
            </a:prstGeom>
          </p:spPr>
          <p:txBody>
            <a:bodyPr lIns="50800" tIns="50800" rIns="50800" bIns="50800" rtlCol="0" anchor="ctr"/>
            <a:lstStyle/>
            <a:p>
              <a:pPr algn="ctr">
                <a:lnSpc>
                  <a:spcPts val="1991"/>
                </a:lnSpc>
              </a:pPr>
              <a:endParaRPr/>
            </a:p>
          </p:txBody>
        </p:sp>
      </p:grpSp>
      <p:sp>
        <p:nvSpPr>
          <p:cNvPr id="18" name="AutoShape 18"/>
          <p:cNvSpPr/>
          <p:nvPr/>
        </p:nvSpPr>
        <p:spPr>
          <a:xfrm>
            <a:off x="-3602791" y="4003245"/>
            <a:ext cx="17152770" cy="0"/>
          </a:xfrm>
          <a:prstGeom prst="line">
            <a:avLst/>
          </a:prstGeom>
          <a:ln w="57150" cap="flat">
            <a:solidFill>
              <a:srgbClr val="0096FF"/>
            </a:solidFill>
            <a:prstDash val="solid"/>
            <a:headEnd type="none" w="sm" len="sm"/>
            <a:tailEnd type="arrow" w="med" len="sm"/>
          </a:ln>
        </p:spPr>
      </p:sp>
      <p:grpSp>
        <p:nvGrpSpPr>
          <p:cNvPr id="19" name="Group 19"/>
          <p:cNvGrpSpPr/>
          <p:nvPr/>
        </p:nvGrpSpPr>
        <p:grpSpPr>
          <a:xfrm>
            <a:off x="3314166" y="3864879"/>
            <a:ext cx="268333" cy="26833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6FF"/>
            </a:solidFill>
          </p:spPr>
        </p:sp>
        <p:sp>
          <p:nvSpPr>
            <p:cNvPr id="21" name="TextBox 21"/>
            <p:cNvSpPr txBox="1"/>
            <p:nvPr/>
          </p:nvSpPr>
          <p:spPr>
            <a:xfrm>
              <a:off x="76200" y="76200"/>
              <a:ext cx="660400" cy="660400"/>
            </a:xfrm>
            <a:prstGeom prst="rect">
              <a:avLst/>
            </a:prstGeom>
          </p:spPr>
          <p:txBody>
            <a:bodyPr lIns="50800" tIns="50800" rIns="50800" bIns="50800" rtlCol="0" anchor="ctr"/>
            <a:lstStyle/>
            <a:p>
              <a:pPr algn="ctr">
                <a:lnSpc>
                  <a:spcPts val="1991"/>
                </a:lnSpc>
              </a:pPr>
              <a:endParaRPr/>
            </a:p>
          </p:txBody>
        </p:sp>
      </p:grpSp>
      <p:grpSp>
        <p:nvGrpSpPr>
          <p:cNvPr id="22" name="Group 22"/>
          <p:cNvGrpSpPr/>
          <p:nvPr/>
        </p:nvGrpSpPr>
        <p:grpSpPr>
          <a:xfrm>
            <a:off x="6139022" y="3864879"/>
            <a:ext cx="268333" cy="26833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6FF"/>
            </a:solidFill>
          </p:spPr>
        </p:sp>
        <p:sp>
          <p:nvSpPr>
            <p:cNvPr id="24" name="TextBox 24"/>
            <p:cNvSpPr txBox="1"/>
            <p:nvPr/>
          </p:nvSpPr>
          <p:spPr>
            <a:xfrm>
              <a:off x="76200" y="76200"/>
              <a:ext cx="660400" cy="660400"/>
            </a:xfrm>
            <a:prstGeom prst="rect">
              <a:avLst/>
            </a:prstGeom>
          </p:spPr>
          <p:txBody>
            <a:bodyPr lIns="50800" tIns="50800" rIns="50800" bIns="50800" rtlCol="0" anchor="ctr"/>
            <a:lstStyle/>
            <a:p>
              <a:pPr algn="ctr">
                <a:lnSpc>
                  <a:spcPts val="1991"/>
                </a:lnSpc>
              </a:pPr>
              <a:endParaRPr/>
            </a:p>
          </p:txBody>
        </p:sp>
      </p:grpSp>
      <p:grpSp>
        <p:nvGrpSpPr>
          <p:cNvPr id="25" name="Group 25"/>
          <p:cNvGrpSpPr/>
          <p:nvPr/>
        </p:nvGrpSpPr>
        <p:grpSpPr>
          <a:xfrm>
            <a:off x="8957651" y="3864879"/>
            <a:ext cx="268333" cy="26833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6FF"/>
            </a:solidFill>
          </p:spPr>
        </p:sp>
        <p:sp>
          <p:nvSpPr>
            <p:cNvPr id="27" name="TextBox 27"/>
            <p:cNvSpPr txBox="1"/>
            <p:nvPr/>
          </p:nvSpPr>
          <p:spPr>
            <a:xfrm>
              <a:off x="76200" y="76200"/>
              <a:ext cx="660400" cy="660400"/>
            </a:xfrm>
            <a:prstGeom prst="rect">
              <a:avLst/>
            </a:prstGeom>
          </p:spPr>
          <p:txBody>
            <a:bodyPr lIns="50800" tIns="50800" rIns="50800" bIns="50800" rtlCol="0" anchor="ctr"/>
            <a:lstStyle/>
            <a:p>
              <a:pPr algn="ctr">
                <a:lnSpc>
                  <a:spcPts val="1991"/>
                </a:lnSpc>
              </a:pPr>
              <a:endParaRPr/>
            </a:p>
          </p:txBody>
        </p:sp>
      </p:grpSp>
      <p:grpSp>
        <p:nvGrpSpPr>
          <p:cNvPr id="28" name="Group 28"/>
          <p:cNvGrpSpPr/>
          <p:nvPr/>
        </p:nvGrpSpPr>
        <p:grpSpPr>
          <a:xfrm>
            <a:off x="11844365" y="3869079"/>
            <a:ext cx="268333" cy="26833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6FF"/>
            </a:solidFill>
          </p:spPr>
        </p:sp>
        <p:sp>
          <p:nvSpPr>
            <p:cNvPr id="30" name="TextBox 30"/>
            <p:cNvSpPr txBox="1"/>
            <p:nvPr/>
          </p:nvSpPr>
          <p:spPr>
            <a:xfrm>
              <a:off x="76200" y="76200"/>
              <a:ext cx="660400" cy="660400"/>
            </a:xfrm>
            <a:prstGeom prst="rect">
              <a:avLst/>
            </a:prstGeom>
          </p:spPr>
          <p:txBody>
            <a:bodyPr lIns="50800" tIns="50800" rIns="50800" bIns="50800" rtlCol="0" anchor="ctr"/>
            <a:lstStyle/>
            <a:p>
              <a:pPr algn="ctr">
                <a:lnSpc>
                  <a:spcPts val="1991"/>
                </a:lnSpc>
              </a:pPr>
              <a:endParaRPr/>
            </a:p>
          </p:txBody>
        </p:sp>
      </p:grpSp>
      <p:sp>
        <p:nvSpPr>
          <p:cNvPr id="31" name="TextBox 31"/>
          <p:cNvSpPr txBox="1"/>
          <p:nvPr/>
        </p:nvSpPr>
        <p:spPr>
          <a:xfrm>
            <a:off x="1863747" y="2884439"/>
            <a:ext cx="3227930" cy="438150"/>
          </a:xfrm>
          <a:prstGeom prst="rect">
            <a:avLst/>
          </a:prstGeom>
        </p:spPr>
        <p:txBody>
          <a:bodyPr lIns="0" tIns="0" rIns="0" bIns="0" rtlCol="0" anchor="t">
            <a:spAutoFit/>
          </a:bodyPr>
          <a:lstStyle/>
          <a:p>
            <a:pPr algn="ctr">
              <a:lnSpc>
                <a:spcPts val="1650"/>
              </a:lnSpc>
            </a:pPr>
            <a:r>
              <a:rPr lang="en-US" sz="1500">
                <a:solidFill>
                  <a:srgbClr val="FFFFFF"/>
                </a:solidFill>
                <a:latin typeface="Poppins"/>
                <a:ea typeface="Poppins"/>
                <a:cs typeface="Poppins"/>
                <a:sym typeface="Poppins"/>
              </a:rPr>
              <a:t>Founded Q3 2020</a:t>
            </a:r>
          </a:p>
          <a:p>
            <a:pPr algn="ctr">
              <a:lnSpc>
                <a:spcPts val="1650"/>
              </a:lnSpc>
              <a:spcBef>
                <a:spcPct val="0"/>
              </a:spcBef>
            </a:pPr>
            <a:r>
              <a:rPr lang="en-US" sz="1500">
                <a:solidFill>
                  <a:srgbClr val="FFFFFF"/>
                </a:solidFill>
                <a:latin typeface="Poppins"/>
                <a:ea typeface="Poppins"/>
                <a:cs typeface="Poppins"/>
                <a:sym typeface="Poppins"/>
              </a:rPr>
              <a:t>Seed Round closed Q2 2021</a:t>
            </a:r>
          </a:p>
        </p:txBody>
      </p:sp>
      <p:sp>
        <p:nvSpPr>
          <p:cNvPr id="32" name="TextBox 32"/>
          <p:cNvSpPr txBox="1"/>
          <p:nvPr/>
        </p:nvSpPr>
        <p:spPr>
          <a:xfrm>
            <a:off x="1834367" y="3450986"/>
            <a:ext cx="3227930" cy="332740"/>
          </a:xfrm>
          <a:prstGeom prst="rect">
            <a:avLst/>
          </a:prstGeom>
        </p:spPr>
        <p:txBody>
          <a:bodyPr lIns="0" tIns="0" rIns="0" bIns="0" rtlCol="0" anchor="t">
            <a:spAutoFit/>
          </a:bodyPr>
          <a:lstStyle/>
          <a:p>
            <a:pPr algn="ctr">
              <a:lnSpc>
                <a:spcPts val="2420"/>
              </a:lnSpc>
              <a:spcBef>
                <a:spcPct val="0"/>
              </a:spcBef>
            </a:pPr>
            <a:r>
              <a:rPr lang="en-US" sz="2200">
                <a:solidFill>
                  <a:srgbClr val="FFFFFF"/>
                </a:solidFill>
                <a:latin typeface="Poppins"/>
                <a:ea typeface="Poppins"/>
                <a:cs typeface="Poppins"/>
                <a:sym typeface="Poppins"/>
              </a:rPr>
              <a:t>SEED NZ$ 2M</a:t>
            </a:r>
          </a:p>
        </p:txBody>
      </p:sp>
      <p:sp>
        <p:nvSpPr>
          <p:cNvPr id="33" name="TextBox 33"/>
          <p:cNvSpPr txBox="1"/>
          <p:nvPr/>
        </p:nvSpPr>
        <p:spPr>
          <a:xfrm>
            <a:off x="2158291" y="4247512"/>
            <a:ext cx="2469922" cy="1996630"/>
          </a:xfrm>
          <a:prstGeom prst="rect">
            <a:avLst/>
          </a:prstGeom>
        </p:spPr>
        <p:txBody>
          <a:bodyPr lIns="0" tIns="0" rIns="0" bIns="0" rtlCol="0" anchor="t">
            <a:spAutoFit/>
          </a:bodyPr>
          <a:lstStyle/>
          <a:p>
            <a:pPr marL="354619" lvl="1" indent="-177309" algn="l">
              <a:lnSpc>
                <a:spcPts val="2299"/>
              </a:lnSpc>
              <a:buFont typeface="Arial"/>
              <a:buChar char="•"/>
            </a:pPr>
            <a:r>
              <a:rPr lang="en-US" sz="1642">
                <a:solidFill>
                  <a:srgbClr val="FFFFFF"/>
                </a:solidFill>
                <a:latin typeface="Poppins"/>
                <a:ea typeface="Poppins"/>
                <a:cs typeface="Poppins"/>
                <a:sym typeface="Poppins"/>
              </a:rPr>
              <a:t>Establish operations</a:t>
            </a:r>
          </a:p>
          <a:p>
            <a:pPr marL="354619" lvl="1" indent="-177309" algn="l">
              <a:lnSpc>
                <a:spcPts val="2299"/>
              </a:lnSpc>
              <a:buFont typeface="Arial"/>
              <a:buChar char="•"/>
            </a:pPr>
            <a:r>
              <a:rPr lang="en-US" sz="1642">
                <a:solidFill>
                  <a:srgbClr val="FFFFFF"/>
                </a:solidFill>
                <a:latin typeface="Poppins"/>
                <a:ea typeface="Poppins"/>
                <a:cs typeface="Poppins"/>
                <a:sym typeface="Poppins"/>
              </a:rPr>
              <a:t>Commercialize anti-doping - initial inventor target</a:t>
            </a:r>
          </a:p>
          <a:p>
            <a:pPr marL="354619" lvl="1" indent="-177309" algn="l">
              <a:lnSpc>
                <a:spcPts val="2299"/>
              </a:lnSpc>
              <a:buFont typeface="Arial"/>
              <a:buChar char="•"/>
            </a:pPr>
            <a:r>
              <a:rPr lang="en-US" sz="1642">
                <a:solidFill>
                  <a:srgbClr val="FFFFFF"/>
                </a:solidFill>
                <a:latin typeface="Poppins"/>
                <a:ea typeface="Poppins"/>
                <a:cs typeface="Poppins"/>
                <a:sym typeface="Poppins"/>
              </a:rPr>
              <a:t>Develop IP portfolio</a:t>
            </a:r>
          </a:p>
          <a:p>
            <a:pPr marL="354619" lvl="1" indent="-177309" algn="l">
              <a:lnSpc>
                <a:spcPts val="2299"/>
              </a:lnSpc>
              <a:buFont typeface="Arial"/>
              <a:buChar char="•"/>
            </a:pPr>
            <a:r>
              <a:rPr lang="en-US" sz="1642">
                <a:solidFill>
                  <a:srgbClr val="FFFFFF"/>
                </a:solidFill>
                <a:latin typeface="Poppins"/>
                <a:ea typeface="Poppins"/>
                <a:cs typeface="Poppins"/>
                <a:sym typeface="Poppins"/>
              </a:rPr>
              <a:t>Explore pipeline opportunities </a:t>
            </a:r>
          </a:p>
        </p:txBody>
      </p:sp>
      <p:sp>
        <p:nvSpPr>
          <p:cNvPr id="34" name="TextBox 34"/>
          <p:cNvSpPr txBox="1"/>
          <p:nvPr/>
        </p:nvSpPr>
        <p:spPr>
          <a:xfrm>
            <a:off x="4750446" y="2884439"/>
            <a:ext cx="3227930" cy="438150"/>
          </a:xfrm>
          <a:prstGeom prst="rect">
            <a:avLst/>
          </a:prstGeom>
        </p:spPr>
        <p:txBody>
          <a:bodyPr lIns="0" tIns="0" rIns="0" bIns="0" rtlCol="0" anchor="t">
            <a:spAutoFit/>
          </a:bodyPr>
          <a:lstStyle/>
          <a:p>
            <a:pPr algn="ctr">
              <a:lnSpc>
                <a:spcPts val="1650"/>
              </a:lnSpc>
            </a:pPr>
            <a:r>
              <a:rPr lang="en-US" sz="1500">
                <a:solidFill>
                  <a:srgbClr val="FFFFFF"/>
                </a:solidFill>
                <a:latin typeface="Poppins"/>
                <a:ea typeface="Poppins"/>
                <a:cs typeface="Poppins"/>
                <a:sym typeface="Poppins"/>
              </a:rPr>
              <a:t>Series A Round </a:t>
            </a:r>
          </a:p>
          <a:p>
            <a:pPr algn="ctr">
              <a:lnSpc>
                <a:spcPts val="1650"/>
              </a:lnSpc>
              <a:spcBef>
                <a:spcPct val="0"/>
              </a:spcBef>
            </a:pPr>
            <a:r>
              <a:rPr lang="en-US" sz="1500">
                <a:solidFill>
                  <a:srgbClr val="FFFFFF"/>
                </a:solidFill>
                <a:latin typeface="Poppins"/>
                <a:ea typeface="Poppins"/>
                <a:cs typeface="Poppins"/>
                <a:sym typeface="Poppins"/>
              </a:rPr>
              <a:t>closed Q4 2022</a:t>
            </a:r>
          </a:p>
        </p:txBody>
      </p:sp>
      <p:sp>
        <p:nvSpPr>
          <p:cNvPr id="35" name="TextBox 35"/>
          <p:cNvSpPr txBox="1"/>
          <p:nvPr/>
        </p:nvSpPr>
        <p:spPr>
          <a:xfrm>
            <a:off x="4678841" y="3450986"/>
            <a:ext cx="3227930" cy="332740"/>
          </a:xfrm>
          <a:prstGeom prst="rect">
            <a:avLst/>
          </a:prstGeom>
        </p:spPr>
        <p:txBody>
          <a:bodyPr lIns="0" tIns="0" rIns="0" bIns="0" rtlCol="0" anchor="t">
            <a:spAutoFit/>
          </a:bodyPr>
          <a:lstStyle/>
          <a:p>
            <a:pPr algn="ctr">
              <a:lnSpc>
                <a:spcPts val="2420"/>
              </a:lnSpc>
              <a:spcBef>
                <a:spcPct val="0"/>
              </a:spcBef>
            </a:pPr>
            <a:r>
              <a:rPr lang="en-US" sz="2200">
                <a:solidFill>
                  <a:srgbClr val="FFFFFF"/>
                </a:solidFill>
                <a:latin typeface="Poppins"/>
                <a:ea typeface="Poppins"/>
                <a:cs typeface="Poppins"/>
                <a:sym typeface="Poppins"/>
              </a:rPr>
              <a:t>Series A NZ$ 3.8M</a:t>
            </a:r>
          </a:p>
        </p:txBody>
      </p:sp>
      <p:sp>
        <p:nvSpPr>
          <p:cNvPr id="36" name="TextBox 36"/>
          <p:cNvSpPr txBox="1"/>
          <p:nvPr/>
        </p:nvSpPr>
        <p:spPr>
          <a:xfrm>
            <a:off x="4963137" y="4190211"/>
            <a:ext cx="2682468" cy="276923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FFFFFF"/>
                </a:solidFill>
                <a:latin typeface="Poppins"/>
                <a:ea typeface="Poppins"/>
                <a:cs typeface="Poppins"/>
                <a:sym typeface="Poppins"/>
              </a:rPr>
              <a:t>Partnership with Berlinger on anti-doping</a:t>
            </a:r>
          </a:p>
          <a:p>
            <a:pPr marL="345439" lvl="1" indent="-172720" algn="l">
              <a:lnSpc>
                <a:spcPts val="2239"/>
              </a:lnSpc>
              <a:buFont typeface="Arial"/>
              <a:buChar char="•"/>
            </a:pPr>
            <a:r>
              <a:rPr lang="en-US" sz="1599">
                <a:solidFill>
                  <a:srgbClr val="FFFFFF"/>
                </a:solidFill>
                <a:latin typeface="Poppins"/>
                <a:ea typeface="Poppins"/>
                <a:cs typeface="Poppins"/>
                <a:sym typeface="Poppins"/>
              </a:rPr>
              <a:t>Develop pipeline &amp; lead application identification (companion animals)</a:t>
            </a:r>
          </a:p>
          <a:p>
            <a:pPr marL="345439" lvl="1" indent="-172720" algn="l">
              <a:lnSpc>
                <a:spcPts val="2239"/>
              </a:lnSpc>
              <a:buFont typeface="Arial"/>
              <a:buChar char="•"/>
            </a:pPr>
            <a:r>
              <a:rPr lang="en-US" sz="1599">
                <a:solidFill>
                  <a:srgbClr val="FFFFFF"/>
                </a:solidFill>
                <a:latin typeface="Poppins"/>
                <a:ea typeface="Poppins"/>
                <a:cs typeface="Poppins"/>
                <a:sym typeface="Poppins"/>
              </a:rPr>
              <a:t>Establish in-house manufacturing</a:t>
            </a:r>
          </a:p>
          <a:p>
            <a:pPr algn="l">
              <a:lnSpc>
                <a:spcPts val="2239"/>
              </a:lnSpc>
            </a:pPr>
            <a:endParaRPr lang="en-US" sz="1599">
              <a:solidFill>
                <a:srgbClr val="FFFFFF"/>
              </a:solidFill>
              <a:latin typeface="Poppins"/>
              <a:ea typeface="Poppins"/>
              <a:cs typeface="Poppins"/>
              <a:sym typeface="Poppins"/>
            </a:endParaRPr>
          </a:p>
        </p:txBody>
      </p:sp>
      <p:sp>
        <p:nvSpPr>
          <p:cNvPr id="37" name="TextBox 37"/>
          <p:cNvSpPr txBox="1"/>
          <p:nvPr/>
        </p:nvSpPr>
        <p:spPr>
          <a:xfrm>
            <a:off x="7530035" y="2884439"/>
            <a:ext cx="3227930" cy="438150"/>
          </a:xfrm>
          <a:prstGeom prst="rect">
            <a:avLst/>
          </a:prstGeom>
        </p:spPr>
        <p:txBody>
          <a:bodyPr lIns="0" tIns="0" rIns="0" bIns="0" rtlCol="0" anchor="t">
            <a:spAutoFit/>
          </a:bodyPr>
          <a:lstStyle/>
          <a:p>
            <a:pPr algn="ctr">
              <a:lnSpc>
                <a:spcPts val="1650"/>
              </a:lnSpc>
            </a:pPr>
            <a:r>
              <a:rPr lang="en-US" sz="1500">
                <a:solidFill>
                  <a:srgbClr val="FFFFFF"/>
                </a:solidFill>
                <a:latin typeface="Poppins"/>
                <a:ea typeface="Poppins"/>
                <a:cs typeface="Poppins"/>
                <a:sym typeface="Poppins"/>
              </a:rPr>
              <a:t>Bridge Round I</a:t>
            </a:r>
          </a:p>
          <a:p>
            <a:pPr algn="ctr">
              <a:lnSpc>
                <a:spcPts val="1650"/>
              </a:lnSpc>
              <a:spcBef>
                <a:spcPct val="0"/>
              </a:spcBef>
            </a:pPr>
            <a:r>
              <a:rPr lang="en-US" sz="1500">
                <a:solidFill>
                  <a:srgbClr val="FFFFFF"/>
                </a:solidFill>
                <a:latin typeface="Poppins"/>
                <a:ea typeface="Poppins"/>
                <a:cs typeface="Poppins"/>
                <a:sym typeface="Poppins"/>
              </a:rPr>
              <a:t>closed Q3 2024</a:t>
            </a:r>
          </a:p>
        </p:txBody>
      </p:sp>
      <p:sp>
        <p:nvSpPr>
          <p:cNvPr id="38" name="TextBox 38"/>
          <p:cNvSpPr txBox="1"/>
          <p:nvPr/>
        </p:nvSpPr>
        <p:spPr>
          <a:xfrm>
            <a:off x="7550355" y="3450986"/>
            <a:ext cx="3227930" cy="332740"/>
          </a:xfrm>
          <a:prstGeom prst="rect">
            <a:avLst/>
          </a:prstGeom>
        </p:spPr>
        <p:txBody>
          <a:bodyPr lIns="0" tIns="0" rIns="0" bIns="0" rtlCol="0" anchor="t">
            <a:spAutoFit/>
          </a:bodyPr>
          <a:lstStyle/>
          <a:p>
            <a:pPr algn="ctr">
              <a:lnSpc>
                <a:spcPts val="2419"/>
              </a:lnSpc>
              <a:spcBef>
                <a:spcPct val="0"/>
              </a:spcBef>
            </a:pPr>
            <a:r>
              <a:rPr lang="en-US" sz="2199">
                <a:solidFill>
                  <a:srgbClr val="FFFFFF"/>
                </a:solidFill>
                <a:latin typeface="Poppins"/>
                <a:ea typeface="Poppins"/>
                <a:cs typeface="Poppins"/>
                <a:sym typeface="Poppins"/>
              </a:rPr>
              <a:t>Bridge NZ$ 1.7M</a:t>
            </a:r>
          </a:p>
        </p:txBody>
      </p:sp>
      <p:sp>
        <p:nvSpPr>
          <p:cNvPr id="39" name="TextBox 39"/>
          <p:cNvSpPr txBox="1"/>
          <p:nvPr/>
        </p:nvSpPr>
        <p:spPr>
          <a:xfrm>
            <a:off x="7788480" y="4147753"/>
            <a:ext cx="2443453" cy="4426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FFFFFF"/>
                </a:solidFill>
                <a:latin typeface="Poppins"/>
                <a:ea typeface="Poppins"/>
                <a:cs typeface="Poppins"/>
                <a:sym typeface="Poppins"/>
              </a:rPr>
              <a:t>Define lead product NeuterReadyTM/ SpayReady</a:t>
            </a:r>
          </a:p>
          <a:p>
            <a:pPr marL="345439" lvl="1" indent="-172720" algn="l">
              <a:lnSpc>
                <a:spcPts val="2239"/>
              </a:lnSpc>
              <a:buFont typeface="Arial"/>
              <a:buChar char="•"/>
            </a:pPr>
            <a:r>
              <a:rPr lang="en-US" sz="1599">
                <a:solidFill>
                  <a:srgbClr val="FFFFFF"/>
                </a:solidFill>
                <a:latin typeface="Poppins"/>
                <a:ea typeface="Poppins"/>
                <a:cs typeface="Poppins"/>
                <a:sym typeface="Poppins"/>
              </a:rPr>
              <a:t>Complete go to market strategy</a:t>
            </a:r>
          </a:p>
          <a:p>
            <a:pPr marL="345439" lvl="1" indent="-172720" algn="l">
              <a:lnSpc>
                <a:spcPts val="2239"/>
              </a:lnSpc>
              <a:buFont typeface="Arial"/>
              <a:buChar char="•"/>
            </a:pPr>
            <a:r>
              <a:rPr lang="en-US" sz="1599">
                <a:solidFill>
                  <a:srgbClr val="FFFFFF"/>
                </a:solidFill>
                <a:latin typeface="Poppins"/>
                <a:ea typeface="Poppins"/>
                <a:cs typeface="Poppins"/>
                <a:sym typeface="Poppins"/>
              </a:rPr>
              <a:t>Complete proof of concept clinical study</a:t>
            </a:r>
          </a:p>
          <a:p>
            <a:pPr marL="345439" lvl="1" indent="-172720" algn="l">
              <a:lnSpc>
                <a:spcPts val="2239"/>
              </a:lnSpc>
              <a:buFont typeface="Arial"/>
              <a:buChar char="•"/>
            </a:pPr>
            <a:r>
              <a:rPr lang="en-US" sz="1599">
                <a:solidFill>
                  <a:srgbClr val="FFFFFF"/>
                </a:solidFill>
                <a:latin typeface="Poppins"/>
                <a:ea typeface="Poppins"/>
                <a:cs typeface="Poppins"/>
                <a:sym typeface="Poppins"/>
              </a:rPr>
              <a:t>Define next pipeline companion animal products</a:t>
            </a:r>
          </a:p>
          <a:p>
            <a:pPr marL="345439" lvl="1" indent="-172720" algn="l">
              <a:lnSpc>
                <a:spcPts val="2239"/>
              </a:lnSpc>
              <a:buFont typeface="Arial"/>
              <a:buChar char="•"/>
            </a:pPr>
            <a:r>
              <a:rPr lang="en-US" sz="1599">
                <a:solidFill>
                  <a:srgbClr val="FFFFFF"/>
                </a:solidFill>
                <a:latin typeface="Poppins"/>
                <a:ea typeface="Poppins"/>
                <a:cs typeface="Poppins"/>
                <a:sym typeface="Poppins"/>
              </a:rPr>
              <a:t>Demonstrated utility of platform in other applications</a:t>
            </a:r>
          </a:p>
          <a:p>
            <a:pPr marL="345439" lvl="1" indent="-172720" algn="l">
              <a:lnSpc>
                <a:spcPts val="2239"/>
              </a:lnSpc>
              <a:buFont typeface="Arial"/>
              <a:buChar char="•"/>
            </a:pPr>
            <a:r>
              <a:rPr lang="en-US" sz="1599">
                <a:solidFill>
                  <a:srgbClr val="FFFFFF"/>
                </a:solidFill>
                <a:latin typeface="Poppins"/>
                <a:ea typeface="Poppins"/>
                <a:cs typeface="Poppins"/>
                <a:sym typeface="Poppins"/>
              </a:rPr>
              <a:t>Gained first paying customers</a:t>
            </a:r>
          </a:p>
        </p:txBody>
      </p:sp>
      <p:sp>
        <p:nvSpPr>
          <p:cNvPr id="40" name="TextBox 40"/>
          <p:cNvSpPr txBox="1"/>
          <p:nvPr/>
        </p:nvSpPr>
        <p:spPr>
          <a:xfrm>
            <a:off x="10322049" y="2884439"/>
            <a:ext cx="3227930" cy="438150"/>
          </a:xfrm>
          <a:prstGeom prst="rect">
            <a:avLst/>
          </a:prstGeom>
        </p:spPr>
        <p:txBody>
          <a:bodyPr lIns="0" tIns="0" rIns="0" bIns="0" rtlCol="0" anchor="t">
            <a:spAutoFit/>
          </a:bodyPr>
          <a:lstStyle/>
          <a:p>
            <a:pPr algn="ctr">
              <a:lnSpc>
                <a:spcPts val="1650"/>
              </a:lnSpc>
              <a:spcBef>
                <a:spcPct val="0"/>
              </a:spcBef>
            </a:pPr>
            <a:r>
              <a:rPr lang="en-US" sz="1500">
                <a:solidFill>
                  <a:srgbClr val="FFFFFF"/>
                </a:solidFill>
                <a:latin typeface="Poppins"/>
                <a:ea typeface="Poppins"/>
                <a:cs typeface="Poppins"/>
                <a:sym typeface="Poppins"/>
              </a:rPr>
              <a:t>Bridge Round II</a:t>
            </a:r>
          </a:p>
          <a:p>
            <a:pPr algn="ctr">
              <a:lnSpc>
                <a:spcPts val="1650"/>
              </a:lnSpc>
              <a:spcBef>
                <a:spcPct val="0"/>
              </a:spcBef>
            </a:pPr>
            <a:r>
              <a:rPr lang="en-US" sz="1500">
                <a:solidFill>
                  <a:srgbClr val="FFFFFF"/>
                </a:solidFill>
                <a:latin typeface="Poppins"/>
                <a:ea typeface="Poppins"/>
                <a:cs typeface="Poppins"/>
                <a:sym typeface="Poppins"/>
              </a:rPr>
              <a:t>closed Q4 2025</a:t>
            </a:r>
          </a:p>
        </p:txBody>
      </p:sp>
      <p:sp>
        <p:nvSpPr>
          <p:cNvPr id="41" name="TextBox 41"/>
          <p:cNvSpPr txBox="1"/>
          <p:nvPr/>
        </p:nvSpPr>
        <p:spPr>
          <a:xfrm>
            <a:off x="10236141" y="3450986"/>
            <a:ext cx="3277016" cy="332740"/>
          </a:xfrm>
          <a:prstGeom prst="rect">
            <a:avLst/>
          </a:prstGeom>
        </p:spPr>
        <p:txBody>
          <a:bodyPr lIns="0" tIns="0" rIns="0" bIns="0" rtlCol="0" anchor="t">
            <a:spAutoFit/>
          </a:bodyPr>
          <a:lstStyle/>
          <a:p>
            <a:pPr algn="ctr">
              <a:lnSpc>
                <a:spcPts val="2419"/>
              </a:lnSpc>
              <a:spcBef>
                <a:spcPct val="0"/>
              </a:spcBef>
            </a:pPr>
            <a:r>
              <a:rPr lang="en-US" sz="2199">
                <a:solidFill>
                  <a:srgbClr val="FFFFFF"/>
                </a:solidFill>
                <a:latin typeface="Poppins"/>
                <a:ea typeface="Poppins"/>
                <a:cs typeface="Poppins"/>
                <a:sym typeface="Poppins"/>
              </a:rPr>
              <a:t>Bridge NZ$ 0.7m</a:t>
            </a:r>
          </a:p>
        </p:txBody>
      </p:sp>
      <p:sp>
        <p:nvSpPr>
          <p:cNvPr id="42" name="TextBox 42"/>
          <p:cNvSpPr txBox="1"/>
          <p:nvPr/>
        </p:nvSpPr>
        <p:spPr>
          <a:xfrm>
            <a:off x="10665030" y="4085587"/>
            <a:ext cx="2370153" cy="4139184"/>
          </a:xfrm>
          <a:prstGeom prst="rect">
            <a:avLst/>
          </a:prstGeom>
        </p:spPr>
        <p:txBody>
          <a:bodyPr lIns="0" tIns="0" rIns="0" bIns="0" rtlCol="0" anchor="t">
            <a:spAutoFit/>
          </a:bodyPr>
          <a:lstStyle/>
          <a:p>
            <a:pPr marL="359477" lvl="1" indent="-179738" algn="l">
              <a:lnSpc>
                <a:spcPts val="2331"/>
              </a:lnSpc>
              <a:buFont typeface="Arial"/>
              <a:buChar char="•"/>
            </a:pPr>
            <a:r>
              <a:rPr lang="en-US" sz="1665">
                <a:solidFill>
                  <a:srgbClr val="FFFFFF"/>
                </a:solidFill>
                <a:latin typeface="Poppins"/>
                <a:ea typeface="Poppins"/>
                <a:cs typeface="Poppins"/>
                <a:sym typeface="Poppins"/>
              </a:rPr>
              <a:t>Launched NeuterReadyTM in NZ &amp; UK with a B2C and B2B marketing campaign</a:t>
            </a:r>
          </a:p>
          <a:p>
            <a:pPr marL="359477" lvl="1" indent="-179738" algn="l">
              <a:lnSpc>
                <a:spcPts val="2331"/>
              </a:lnSpc>
              <a:buFont typeface="Arial"/>
              <a:buChar char="•"/>
            </a:pPr>
            <a:r>
              <a:rPr lang="en-US" sz="1665">
                <a:solidFill>
                  <a:srgbClr val="FFFFFF"/>
                </a:solidFill>
                <a:latin typeface="Poppins"/>
                <a:ea typeface="Poppins"/>
                <a:cs typeface="Poppins"/>
                <a:sym typeface="Poppins"/>
              </a:rPr>
              <a:t>Established strategic partnerships </a:t>
            </a:r>
          </a:p>
          <a:p>
            <a:pPr marL="359477" lvl="1" indent="-179738" algn="l">
              <a:lnSpc>
                <a:spcPts val="2331"/>
              </a:lnSpc>
              <a:buFont typeface="Arial"/>
              <a:buChar char="•"/>
            </a:pPr>
            <a:r>
              <a:rPr lang="en-US" sz="1665">
                <a:solidFill>
                  <a:srgbClr val="FFFFFF"/>
                </a:solidFill>
                <a:latin typeface="Poppins"/>
                <a:ea typeface="Poppins"/>
                <a:cs typeface="Poppins"/>
                <a:sym typeface="Poppins"/>
              </a:rPr>
              <a:t>Simplification NeuterReadyTM</a:t>
            </a:r>
          </a:p>
          <a:p>
            <a:pPr marL="359477" lvl="1" indent="-179738" algn="l">
              <a:lnSpc>
                <a:spcPts val="2331"/>
              </a:lnSpc>
              <a:buFont typeface="Arial"/>
              <a:buChar char="•"/>
            </a:pPr>
            <a:r>
              <a:rPr lang="en-US" sz="1665">
                <a:solidFill>
                  <a:srgbClr val="FFFFFF"/>
                </a:solidFill>
                <a:latin typeface="Poppins"/>
                <a:ea typeface="Poppins"/>
                <a:cs typeface="Poppins"/>
                <a:sym typeface="Poppins"/>
              </a:rPr>
              <a:t>Expanded applications in other verticals</a:t>
            </a:r>
          </a:p>
          <a:p>
            <a:pPr algn="l">
              <a:lnSpc>
                <a:spcPts val="2331"/>
              </a:lnSpc>
            </a:pPr>
            <a:endParaRPr lang="en-US" sz="1665">
              <a:solidFill>
                <a:srgbClr val="FFFFFF"/>
              </a:solidFill>
              <a:latin typeface="Poppins"/>
              <a:ea typeface="Poppins"/>
              <a:cs typeface="Poppins"/>
              <a:sym typeface="Poppins"/>
            </a:endParaRPr>
          </a:p>
        </p:txBody>
      </p:sp>
      <p:sp>
        <p:nvSpPr>
          <p:cNvPr id="43" name="TextBox 43"/>
          <p:cNvSpPr txBox="1"/>
          <p:nvPr/>
        </p:nvSpPr>
        <p:spPr>
          <a:xfrm>
            <a:off x="121569" y="3593734"/>
            <a:ext cx="1861765" cy="301625"/>
          </a:xfrm>
          <a:prstGeom prst="rect">
            <a:avLst/>
          </a:prstGeom>
        </p:spPr>
        <p:txBody>
          <a:bodyPr lIns="0" tIns="0" rIns="0" bIns="0" rtlCol="0" anchor="t">
            <a:spAutoFit/>
          </a:bodyPr>
          <a:lstStyle/>
          <a:p>
            <a:pPr algn="l">
              <a:lnSpc>
                <a:spcPts val="2199"/>
              </a:lnSpc>
              <a:spcBef>
                <a:spcPct val="0"/>
              </a:spcBef>
            </a:pPr>
            <a:r>
              <a:rPr lang="en-US" sz="1999">
                <a:solidFill>
                  <a:srgbClr val="0096FF"/>
                </a:solidFill>
                <a:latin typeface="Poppins"/>
                <a:ea typeface="Poppins"/>
                <a:cs typeface="Poppins"/>
                <a:sym typeface="Poppins"/>
              </a:rPr>
              <a:t>Key Milestones</a:t>
            </a:r>
          </a:p>
        </p:txBody>
      </p:sp>
      <p:sp>
        <p:nvSpPr>
          <p:cNvPr id="44" name="TextBox 44"/>
          <p:cNvSpPr txBox="1"/>
          <p:nvPr/>
        </p:nvSpPr>
        <p:spPr>
          <a:xfrm>
            <a:off x="121569" y="4237836"/>
            <a:ext cx="1552649" cy="301625"/>
          </a:xfrm>
          <a:prstGeom prst="rect">
            <a:avLst/>
          </a:prstGeom>
        </p:spPr>
        <p:txBody>
          <a:bodyPr lIns="0" tIns="0" rIns="0" bIns="0" rtlCol="0" anchor="t">
            <a:spAutoFit/>
          </a:bodyPr>
          <a:lstStyle/>
          <a:p>
            <a:pPr algn="l">
              <a:lnSpc>
                <a:spcPts val="2199"/>
              </a:lnSpc>
              <a:spcBef>
                <a:spcPct val="0"/>
              </a:spcBef>
            </a:pPr>
            <a:r>
              <a:rPr lang="en-US" sz="1999">
                <a:solidFill>
                  <a:srgbClr val="0096FF"/>
                </a:solidFill>
                <a:latin typeface="Poppins"/>
                <a:ea typeface="Poppins"/>
                <a:cs typeface="Poppins"/>
                <a:sym typeface="Poppins"/>
              </a:rPr>
              <a:t>Deliverables</a:t>
            </a:r>
          </a:p>
        </p:txBody>
      </p:sp>
      <p:sp>
        <p:nvSpPr>
          <p:cNvPr id="45" name="TextBox 45"/>
          <p:cNvSpPr txBox="1"/>
          <p:nvPr/>
        </p:nvSpPr>
        <p:spPr>
          <a:xfrm>
            <a:off x="13902638" y="2633839"/>
            <a:ext cx="3227930" cy="488315"/>
          </a:xfrm>
          <a:prstGeom prst="rect">
            <a:avLst/>
          </a:prstGeom>
        </p:spPr>
        <p:txBody>
          <a:bodyPr lIns="0" tIns="0" rIns="0" bIns="0" rtlCol="0" anchor="t">
            <a:spAutoFit/>
          </a:bodyPr>
          <a:lstStyle/>
          <a:p>
            <a:pPr algn="ctr">
              <a:lnSpc>
                <a:spcPts val="1869"/>
              </a:lnSpc>
              <a:spcBef>
                <a:spcPct val="0"/>
              </a:spcBef>
            </a:pPr>
            <a:r>
              <a:rPr lang="en-US" sz="1699">
                <a:solidFill>
                  <a:srgbClr val="FFFFFF"/>
                </a:solidFill>
                <a:latin typeface="Poppins"/>
                <a:ea typeface="Poppins"/>
                <a:cs typeface="Poppins"/>
                <a:sym typeface="Poppins"/>
              </a:rPr>
              <a:t>Bridge Round III</a:t>
            </a:r>
          </a:p>
          <a:p>
            <a:pPr algn="ctr">
              <a:lnSpc>
                <a:spcPts val="1869"/>
              </a:lnSpc>
              <a:spcBef>
                <a:spcPct val="0"/>
              </a:spcBef>
            </a:pPr>
            <a:r>
              <a:rPr lang="en-US" sz="1699">
                <a:solidFill>
                  <a:srgbClr val="FFFFFF"/>
                </a:solidFill>
                <a:latin typeface="Poppins"/>
                <a:ea typeface="Poppins"/>
                <a:cs typeface="Poppins"/>
                <a:sym typeface="Poppins"/>
              </a:rPr>
              <a:t>now</a:t>
            </a:r>
          </a:p>
        </p:txBody>
      </p:sp>
      <p:sp>
        <p:nvSpPr>
          <p:cNvPr id="46" name="TextBox 46"/>
          <p:cNvSpPr txBox="1"/>
          <p:nvPr/>
        </p:nvSpPr>
        <p:spPr>
          <a:xfrm>
            <a:off x="13859175" y="3357217"/>
            <a:ext cx="3277016" cy="332740"/>
          </a:xfrm>
          <a:prstGeom prst="rect">
            <a:avLst/>
          </a:prstGeom>
        </p:spPr>
        <p:txBody>
          <a:bodyPr lIns="0" tIns="0" rIns="0" bIns="0" rtlCol="0" anchor="t">
            <a:spAutoFit/>
          </a:bodyPr>
          <a:lstStyle/>
          <a:p>
            <a:pPr algn="ctr">
              <a:lnSpc>
                <a:spcPts val="2419"/>
              </a:lnSpc>
              <a:spcBef>
                <a:spcPct val="0"/>
              </a:spcBef>
            </a:pPr>
            <a:r>
              <a:rPr lang="en-US" sz="2199">
                <a:solidFill>
                  <a:srgbClr val="FFFFFF"/>
                </a:solidFill>
                <a:latin typeface="Poppins"/>
                <a:ea typeface="Poppins"/>
                <a:cs typeface="Poppins"/>
                <a:sym typeface="Poppins"/>
              </a:rPr>
              <a:t>Bridge NZ$ 2.0m</a:t>
            </a:r>
          </a:p>
        </p:txBody>
      </p:sp>
      <p:sp>
        <p:nvSpPr>
          <p:cNvPr id="47" name="Freeform 47"/>
          <p:cNvSpPr/>
          <p:nvPr/>
        </p:nvSpPr>
        <p:spPr>
          <a:xfrm>
            <a:off x="13730954" y="3440974"/>
            <a:ext cx="1594542" cy="3853878"/>
          </a:xfrm>
          <a:custGeom>
            <a:avLst/>
            <a:gdLst/>
            <a:ahLst/>
            <a:cxnLst/>
            <a:rect l="l" t="t" r="r" b="b"/>
            <a:pathLst>
              <a:path w="1594542" h="3853878">
                <a:moveTo>
                  <a:pt x="0" y="0"/>
                </a:moveTo>
                <a:lnTo>
                  <a:pt x="1594542" y="0"/>
                </a:lnTo>
                <a:lnTo>
                  <a:pt x="1594542" y="3853878"/>
                </a:lnTo>
                <a:lnTo>
                  <a:pt x="0" y="3853878"/>
                </a:lnTo>
                <a:lnTo>
                  <a:pt x="0" y="0"/>
                </a:lnTo>
                <a:close/>
              </a:path>
            </a:pathLst>
          </a:custGeom>
          <a:blipFill>
            <a:blip r:embed="rId5"/>
            <a:stretch>
              <a:fillRect/>
            </a:stretch>
          </a:blipFill>
        </p:spPr>
      </p:sp>
      <p:sp>
        <p:nvSpPr>
          <p:cNvPr id="48" name="Freeform 48"/>
          <p:cNvSpPr/>
          <p:nvPr/>
        </p:nvSpPr>
        <p:spPr>
          <a:xfrm>
            <a:off x="14731079" y="3570831"/>
            <a:ext cx="1698370" cy="3933531"/>
          </a:xfrm>
          <a:custGeom>
            <a:avLst/>
            <a:gdLst/>
            <a:ahLst/>
            <a:cxnLst/>
            <a:rect l="l" t="t" r="r" b="b"/>
            <a:pathLst>
              <a:path w="1698370" h="3933531">
                <a:moveTo>
                  <a:pt x="0" y="0"/>
                </a:moveTo>
                <a:lnTo>
                  <a:pt x="1698370" y="0"/>
                </a:lnTo>
                <a:lnTo>
                  <a:pt x="1698370" y="3933531"/>
                </a:lnTo>
                <a:lnTo>
                  <a:pt x="0" y="3933531"/>
                </a:lnTo>
                <a:lnTo>
                  <a:pt x="0" y="0"/>
                </a:lnTo>
                <a:close/>
              </a:path>
            </a:pathLst>
          </a:custGeom>
          <a:blipFill>
            <a:blip r:embed="rId6"/>
            <a:stretch>
              <a:fillRect/>
            </a:stretch>
          </a:blipFill>
        </p:spPr>
      </p:sp>
      <p:sp>
        <p:nvSpPr>
          <p:cNvPr id="49" name="Freeform 49"/>
          <p:cNvSpPr/>
          <p:nvPr/>
        </p:nvSpPr>
        <p:spPr>
          <a:xfrm>
            <a:off x="16102804" y="6212482"/>
            <a:ext cx="936696" cy="1293533"/>
          </a:xfrm>
          <a:custGeom>
            <a:avLst/>
            <a:gdLst/>
            <a:ahLst/>
            <a:cxnLst/>
            <a:rect l="l" t="t" r="r" b="b"/>
            <a:pathLst>
              <a:path w="936696" h="1293533">
                <a:moveTo>
                  <a:pt x="0" y="0"/>
                </a:moveTo>
                <a:lnTo>
                  <a:pt x="936696" y="0"/>
                </a:lnTo>
                <a:lnTo>
                  <a:pt x="936696" y="1293533"/>
                </a:lnTo>
                <a:lnTo>
                  <a:pt x="0" y="1293533"/>
                </a:lnTo>
                <a:lnTo>
                  <a:pt x="0" y="0"/>
                </a:lnTo>
                <a:close/>
              </a:path>
            </a:pathLst>
          </a:custGeom>
          <a:blipFill>
            <a:blip r:embed="rId7"/>
            <a:stretch>
              <a:fillRect/>
            </a:stretch>
          </a:blipFill>
        </p:spPr>
      </p:sp>
      <p:sp>
        <p:nvSpPr>
          <p:cNvPr id="50" name="Freeform 50"/>
          <p:cNvSpPr/>
          <p:nvPr/>
        </p:nvSpPr>
        <p:spPr>
          <a:xfrm>
            <a:off x="16496124" y="4450593"/>
            <a:ext cx="1037350" cy="1793549"/>
          </a:xfrm>
          <a:custGeom>
            <a:avLst/>
            <a:gdLst/>
            <a:ahLst/>
            <a:cxnLst/>
            <a:rect l="l" t="t" r="r" b="b"/>
            <a:pathLst>
              <a:path w="1037350" h="1793549">
                <a:moveTo>
                  <a:pt x="0" y="0"/>
                </a:moveTo>
                <a:lnTo>
                  <a:pt x="1037350" y="0"/>
                </a:lnTo>
                <a:lnTo>
                  <a:pt x="1037350" y="1793549"/>
                </a:lnTo>
                <a:lnTo>
                  <a:pt x="0" y="1793549"/>
                </a:lnTo>
                <a:lnTo>
                  <a:pt x="0" y="0"/>
                </a:lnTo>
                <a:close/>
              </a:path>
            </a:pathLst>
          </a:custGeom>
          <a:blipFill>
            <a:blip r:embed="rId8"/>
            <a:stretch>
              <a:fillRect/>
            </a:stretch>
          </a:blipFill>
        </p:spPr>
      </p:sp>
      <p:sp>
        <p:nvSpPr>
          <p:cNvPr id="51" name="Freeform 51"/>
          <p:cNvSpPr/>
          <p:nvPr/>
        </p:nvSpPr>
        <p:spPr>
          <a:xfrm>
            <a:off x="17137739" y="6315552"/>
            <a:ext cx="933231" cy="1288747"/>
          </a:xfrm>
          <a:custGeom>
            <a:avLst/>
            <a:gdLst/>
            <a:ahLst/>
            <a:cxnLst/>
            <a:rect l="l" t="t" r="r" b="b"/>
            <a:pathLst>
              <a:path w="933231" h="1288747">
                <a:moveTo>
                  <a:pt x="0" y="0"/>
                </a:moveTo>
                <a:lnTo>
                  <a:pt x="933231" y="0"/>
                </a:lnTo>
                <a:lnTo>
                  <a:pt x="933231" y="1288747"/>
                </a:lnTo>
                <a:lnTo>
                  <a:pt x="0" y="1288747"/>
                </a:lnTo>
                <a:lnTo>
                  <a:pt x="0" y="0"/>
                </a:lnTo>
                <a:close/>
              </a:path>
            </a:pathLst>
          </a:custGeom>
          <a:blipFill>
            <a:blip r:embed="rId9"/>
            <a:stretch>
              <a:fillRect/>
            </a:stretch>
          </a:blipFill>
        </p:spPr>
      </p:sp>
      <p:sp>
        <p:nvSpPr>
          <p:cNvPr id="52" name="TextBox 52"/>
          <p:cNvSpPr txBox="1"/>
          <p:nvPr/>
        </p:nvSpPr>
        <p:spPr>
          <a:xfrm>
            <a:off x="13964031" y="8032356"/>
            <a:ext cx="3641520" cy="957931"/>
          </a:xfrm>
          <a:prstGeom prst="rect">
            <a:avLst/>
          </a:prstGeom>
        </p:spPr>
        <p:txBody>
          <a:bodyPr lIns="0" tIns="0" rIns="0" bIns="0" rtlCol="0" anchor="t">
            <a:spAutoFit/>
          </a:bodyPr>
          <a:lstStyle/>
          <a:p>
            <a:pPr algn="ctr">
              <a:lnSpc>
                <a:spcPts val="2473"/>
              </a:lnSpc>
              <a:spcBef>
                <a:spcPct val="0"/>
              </a:spcBef>
            </a:pPr>
            <a:r>
              <a:rPr lang="en-US" sz="2061" b="1">
                <a:solidFill>
                  <a:srgbClr val="FEBA01"/>
                </a:solidFill>
                <a:latin typeface="Poppins Bold"/>
                <a:ea typeface="Poppins Bold"/>
                <a:cs typeface="Poppins Bold"/>
                <a:sym typeface="Poppins Bold"/>
              </a:rPr>
              <a:t>for more information, visit: </a:t>
            </a:r>
          </a:p>
          <a:p>
            <a:pPr algn="ctr">
              <a:lnSpc>
                <a:spcPts val="2473"/>
              </a:lnSpc>
              <a:spcBef>
                <a:spcPct val="0"/>
              </a:spcBef>
            </a:pPr>
            <a:r>
              <a:rPr lang="en-US" sz="2061" u="sng">
                <a:solidFill>
                  <a:srgbClr val="0096FF"/>
                </a:solidFill>
                <a:latin typeface="Poppins"/>
                <a:ea typeface="Poppins"/>
                <a:cs typeface="Poppins"/>
                <a:sym typeface="Poppins"/>
                <a:hlinkClick r:id="rId10" tooltip="http://www.neuterready.vet"/>
              </a:rPr>
              <a:t>www.neuterready.vet</a:t>
            </a:r>
          </a:p>
          <a:p>
            <a:pPr algn="ctr">
              <a:lnSpc>
                <a:spcPts val="2473"/>
              </a:lnSpc>
              <a:spcBef>
                <a:spcPct val="0"/>
              </a:spcBef>
            </a:pPr>
            <a:r>
              <a:rPr lang="en-US" sz="2061" u="sng">
                <a:solidFill>
                  <a:srgbClr val="0096FF"/>
                </a:solidFill>
                <a:latin typeface="Poppins"/>
                <a:ea typeface="Poppins"/>
                <a:cs typeface="Poppins"/>
                <a:sym typeface="Poppins"/>
                <a:hlinkClick r:id="rId11" tooltip="http://www.neuterready.com"/>
              </a:rPr>
              <a:t>www.neuterready.com</a:t>
            </a:r>
          </a:p>
        </p:txBody>
      </p:sp>
      <p:sp>
        <p:nvSpPr>
          <p:cNvPr id="53" name="TextBox 53"/>
          <p:cNvSpPr txBox="1"/>
          <p:nvPr/>
        </p:nvSpPr>
        <p:spPr>
          <a:xfrm>
            <a:off x="13730954" y="2674910"/>
            <a:ext cx="4105338" cy="766064"/>
          </a:xfrm>
          <a:prstGeom prst="rect">
            <a:avLst/>
          </a:prstGeom>
        </p:spPr>
        <p:txBody>
          <a:bodyPr lIns="0" tIns="0" rIns="0" bIns="0" rtlCol="0" anchor="t">
            <a:spAutoFit/>
          </a:bodyPr>
          <a:lstStyle/>
          <a:p>
            <a:pPr algn="ctr">
              <a:lnSpc>
                <a:spcPts val="2938"/>
              </a:lnSpc>
            </a:pPr>
            <a:r>
              <a:rPr lang="en-US" sz="2600" spc="26">
                <a:solidFill>
                  <a:srgbClr val="0190FB"/>
                </a:solidFill>
                <a:latin typeface="Poppins"/>
                <a:ea typeface="Poppins"/>
                <a:cs typeface="Poppins"/>
                <a:sym typeface="Poppins"/>
              </a:rPr>
              <a:t>2025</a:t>
            </a:r>
          </a:p>
          <a:p>
            <a:pPr algn="ctr">
              <a:lnSpc>
                <a:spcPts val="2938"/>
              </a:lnSpc>
            </a:pPr>
            <a:r>
              <a:rPr lang="en-US" sz="2600" spc="26">
                <a:solidFill>
                  <a:srgbClr val="0190FB"/>
                </a:solidFill>
                <a:latin typeface="Poppins"/>
                <a:ea typeface="Poppins"/>
                <a:cs typeface="Poppins"/>
                <a:sym typeface="Poppins"/>
              </a:rPr>
              <a:t>NZ &amp; UK market launch</a:t>
            </a:r>
          </a:p>
        </p:txBody>
      </p:sp>
      <p:sp>
        <p:nvSpPr>
          <p:cNvPr id="54" name="TextBox 54"/>
          <p:cNvSpPr txBox="1"/>
          <p:nvPr/>
        </p:nvSpPr>
        <p:spPr>
          <a:xfrm>
            <a:off x="1661881" y="389468"/>
            <a:ext cx="15128206" cy="1657350"/>
          </a:xfrm>
          <a:prstGeom prst="rect">
            <a:avLst/>
          </a:prstGeom>
        </p:spPr>
        <p:txBody>
          <a:bodyPr lIns="0" tIns="0" rIns="0" bIns="0" rtlCol="0" anchor="t">
            <a:spAutoFit/>
          </a:bodyPr>
          <a:lstStyle/>
          <a:p>
            <a:pPr algn="ctr">
              <a:lnSpc>
                <a:spcPts val="4320"/>
              </a:lnSpc>
            </a:pPr>
            <a:r>
              <a:rPr lang="en-US" sz="3600">
                <a:solidFill>
                  <a:srgbClr val="000000"/>
                </a:solidFill>
                <a:latin typeface="Poppins"/>
                <a:ea typeface="Poppins"/>
                <a:cs typeface="Poppins"/>
                <a:sym typeface="Poppins"/>
              </a:rPr>
              <a:t>From its foundation in 2020 to the launch of the first animal health product in 2025</a:t>
            </a:r>
          </a:p>
          <a:p>
            <a:pPr algn="ctr">
              <a:lnSpc>
                <a:spcPts val="4200"/>
              </a:lnSpc>
            </a:pPr>
            <a:r>
              <a:rPr lang="en-US" sz="3500">
                <a:solidFill>
                  <a:srgbClr val="999999"/>
                </a:solidFill>
                <a:latin typeface="Poppins"/>
                <a:ea typeface="Poppins"/>
                <a:cs typeface="Poppins"/>
                <a:sym typeface="Poppins"/>
              </a:rPr>
              <a:t>Always delivered key milestones</a:t>
            </a:r>
          </a:p>
        </p:txBody>
      </p:sp>
      <p:sp>
        <p:nvSpPr>
          <p:cNvPr id="55" name="TextBox 55"/>
          <p:cNvSpPr txBox="1"/>
          <p:nvPr/>
        </p:nvSpPr>
        <p:spPr>
          <a:xfrm>
            <a:off x="2158291" y="9591675"/>
            <a:ext cx="13358312" cy="518287"/>
          </a:xfrm>
          <a:prstGeom prst="rect">
            <a:avLst/>
          </a:prstGeom>
        </p:spPr>
        <p:txBody>
          <a:bodyPr lIns="0" tIns="0" rIns="0" bIns="0" rtlCol="0" anchor="t">
            <a:spAutoFit/>
          </a:bodyPr>
          <a:lstStyle/>
          <a:p>
            <a:pPr algn="l">
              <a:lnSpc>
                <a:spcPts val="1991"/>
              </a:lnSpc>
              <a:spcBef>
                <a:spcPct val="0"/>
              </a:spcBef>
            </a:pPr>
            <a:r>
              <a:rPr lang="en-US" sz="1810">
                <a:solidFill>
                  <a:srgbClr val="FEBA01"/>
                </a:solidFill>
                <a:latin typeface="Poppins"/>
                <a:ea typeface="Poppins"/>
                <a:cs typeface="Poppins"/>
                <a:sym typeface="Poppins"/>
              </a:rPr>
              <a:t>Our lead investor is Pacific Channel Limited, a leading technology VC from New Zealand.  Visit www.companiesoffice.govt.nz for updated shareholder structure. InsituGen’s company # is 7904916</a:t>
            </a:r>
          </a:p>
        </p:txBody>
      </p:sp>
      <p:sp>
        <p:nvSpPr>
          <p:cNvPr id="56" name="Freeform 56"/>
          <p:cNvSpPr/>
          <p:nvPr/>
        </p:nvSpPr>
        <p:spPr>
          <a:xfrm>
            <a:off x="16571152" y="3640978"/>
            <a:ext cx="1244668" cy="815258"/>
          </a:xfrm>
          <a:custGeom>
            <a:avLst/>
            <a:gdLst/>
            <a:ahLst/>
            <a:cxnLst/>
            <a:rect l="l" t="t" r="r" b="b"/>
            <a:pathLst>
              <a:path w="1244668" h="815258">
                <a:moveTo>
                  <a:pt x="0" y="0"/>
                </a:moveTo>
                <a:lnTo>
                  <a:pt x="1244669" y="0"/>
                </a:lnTo>
                <a:lnTo>
                  <a:pt x="1244669" y="815258"/>
                </a:lnTo>
                <a:lnTo>
                  <a:pt x="0" y="815258"/>
                </a:lnTo>
                <a:lnTo>
                  <a:pt x="0" y="0"/>
                </a:lnTo>
                <a:close/>
              </a:path>
            </a:pathLst>
          </a:custGeom>
          <a:blipFill>
            <a:blip r:embed="rId12"/>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7144" y="4639951"/>
            <a:ext cx="18304088" cy="4511887"/>
            <a:chOff x="0" y="0"/>
            <a:chExt cx="24405450" cy="6015850"/>
          </a:xfrm>
        </p:grpSpPr>
        <p:sp>
          <p:nvSpPr>
            <p:cNvPr id="4" name="Freeform 4"/>
            <p:cNvSpPr/>
            <p:nvPr/>
          </p:nvSpPr>
          <p:spPr>
            <a:xfrm>
              <a:off x="9525" y="16100"/>
              <a:ext cx="24386412" cy="5983646"/>
            </a:xfrm>
            <a:custGeom>
              <a:avLst/>
              <a:gdLst/>
              <a:ahLst/>
              <a:cxnLst/>
              <a:rect l="l" t="t" r="r" b="b"/>
              <a:pathLst>
                <a:path w="24386412" h="5983646">
                  <a:moveTo>
                    <a:pt x="0" y="0"/>
                  </a:moveTo>
                  <a:lnTo>
                    <a:pt x="24386412" y="0"/>
                  </a:lnTo>
                  <a:lnTo>
                    <a:pt x="24386412" y="5983646"/>
                  </a:lnTo>
                  <a:lnTo>
                    <a:pt x="0" y="5983646"/>
                  </a:lnTo>
                  <a:close/>
                </a:path>
              </a:pathLst>
            </a:custGeom>
            <a:solidFill>
              <a:srgbClr val="0190FB"/>
            </a:solidFill>
          </p:spPr>
        </p:sp>
        <p:sp>
          <p:nvSpPr>
            <p:cNvPr id="5" name="Freeform 5"/>
            <p:cNvSpPr/>
            <p:nvPr/>
          </p:nvSpPr>
          <p:spPr>
            <a:xfrm>
              <a:off x="0" y="0"/>
              <a:ext cx="24405462" cy="6015846"/>
            </a:xfrm>
            <a:custGeom>
              <a:avLst/>
              <a:gdLst/>
              <a:ahLst/>
              <a:cxnLst/>
              <a:rect l="l" t="t" r="r" b="b"/>
              <a:pathLst>
                <a:path w="24405462" h="6015846">
                  <a:moveTo>
                    <a:pt x="9525" y="0"/>
                  </a:moveTo>
                  <a:lnTo>
                    <a:pt x="24395937" y="0"/>
                  </a:lnTo>
                  <a:cubicBezTo>
                    <a:pt x="24401145" y="0"/>
                    <a:pt x="24405462" y="7299"/>
                    <a:pt x="24405462" y="16100"/>
                  </a:cubicBezTo>
                  <a:lnTo>
                    <a:pt x="24405462" y="5999746"/>
                  </a:lnTo>
                  <a:cubicBezTo>
                    <a:pt x="24405462" y="6008548"/>
                    <a:pt x="24401145" y="6015846"/>
                    <a:pt x="24395937" y="6015846"/>
                  </a:cubicBezTo>
                  <a:lnTo>
                    <a:pt x="9525" y="6015846"/>
                  </a:lnTo>
                  <a:cubicBezTo>
                    <a:pt x="4318" y="6015846"/>
                    <a:pt x="0" y="6008548"/>
                    <a:pt x="0" y="5999746"/>
                  </a:cubicBezTo>
                  <a:lnTo>
                    <a:pt x="0" y="16100"/>
                  </a:lnTo>
                  <a:cubicBezTo>
                    <a:pt x="0" y="7299"/>
                    <a:pt x="4318" y="0"/>
                    <a:pt x="9525" y="0"/>
                  </a:cubicBezTo>
                  <a:moveTo>
                    <a:pt x="9525" y="32200"/>
                  </a:moveTo>
                  <a:lnTo>
                    <a:pt x="9525" y="16100"/>
                  </a:lnTo>
                  <a:lnTo>
                    <a:pt x="19050" y="16100"/>
                  </a:lnTo>
                  <a:lnTo>
                    <a:pt x="19050" y="5999746"/>
                  </a:lnTo>
                  <a:lnTo>
                    <a:pt x="9525" y="5999746"/>
                  </a:lnTo>
                  <a:lnTo>
                    <a:pt x="9525" y="5983646"/>
                  </a:lnTo>
                  <a:lnTo>
                    <a:pt x="24395937" y="5983646"/>
                  </a:lnTo>
                  <a:lnTo>
                    <a:pt x="24395937" y="5999746"/>
                  </a:lnTo>
                  <a:lnTo>
                    <a:pt x="24386412" y="5999746"/>
                  </a:lnTo>
                  <a:lnTo>
                    <a:pt x="24386412" y="16100"/>
                  </a:lnTo>
                  <a:lnTo>
                    <a:pt x="24395937" y="16100"/>
                  </a:lnTo>
                  <a:lnTo>
                    <a:pt x="24395937" y="32200"/>
                  </a:lnTo>
                  <a:lnTo>
                    <a:pt x="9525" y="32200"/>
                  </a:lnTo>
                  <a:close/>
                </a:path>
              </a:pathLst>
            </a:custGeom>
            <a:solidFill>
              <a:srgbClr val="0190FB"/>
            </a:solidFill>
          </p:spPr>
        </p:sp>
      </p:grpSp>
      <p:sp>
        <p:nvSpPr>
          <p:cNvPr id="6" name="Freeform 6"/>
          <p:cNvSpPr/>
          <p:nvPr/>
        </p:nvSpPr>
        <p:spPr>
          <a:xfrm>
            <a:off x="14563717" y="3979982"/>
            <a:ext cx="3590619" cy="3527601"/>
          </a:xfrm>
          <a:custGeom>
            <a:avLst/>
            <a:gdLst/>
            <a:ahLst/>
            <a:cxnLst/>
            <a:rect l="l" t="t" r="r" b="b"/>
            <a:pathLst>
              <a:path w="3590619" h="3527601">
                <a:moveTo>
                  <a:pt x="0" y="0"/>
                </a:moveTo>
                <a:lnTo>
                  <a:pt x="3590619" y="0"/>
                </a:lnTo>
                <a:lnTo>
                  <a:pt x="3590619" y="3527601"/>
                </a:lnTo>
                <a:lnTo>
                  <a:pt x="0" y="3527601"/>
                </a:lnTo>
                <a:lnTo>
                  <a:pt x="0" y="0"/>
                </a:lnTo>
                <a:close/>
              </a:path>
            </a:pathLst>
          </a:custGeom>
          <a:blipFill>
            <a:blip r:embed="rId4"/>
            <a:stretch>
              <a:fillRect t="-956" b="-956"/>
            </a:stretch>
          </a:blipFill>
          <a:ln cap="sq">
            <a:noFill/>
            <a:prstDash val="solid"/>
            <a:miter/>
          </a:ln>
        </p:spPr>
      </p:sp>
      <p:sp>
        <p:nvSpPr>
          <p:cNvPr id="7" name="Freeform 7"/>
          <p:cNvSpPr/>
          <p:nvPr/>
        </p:nvSpPr>
        <p:spPr>
          <a:xfrm>
            <a:off x="13262623" y="6384435"/>
            <a:ext cx="3623057" cy="2246296"/>
          </a:xfrm>
          <a:custGeom>
            <a:avLst/>
            <a:gdLst/>
            <a:ahLst/>
            <a:cxnLst/>
            <a:rect l="l" t="t" r="r" b="b"/>
            <a:pathLst>
              <a:path w="3623057" h="2246296">
                <a:moveTo>
                  <a:pt x="0" y="0"/>
                </a:moveTo>
                <a:lnTo>
                  <a:pt x="3623057" y="0"/>
                </a:lnTo>
                <a:lnTo>
                  <a:pt x="3623057" y="2246296"/>
                </a:lnTo>
                <a:lnTo>
                  <a:pt x="0" y="2246296"/>
                </a:lnTo>
                <a:lnTo>
                  <a:pt x="0" y="0"/>
                </a:lnTo>
                <a:close/>
              </a:path>
            </a:pathLst>
          </a:custGeom>
          <a:blipFill>
            <a:blip r:embed="rId5"/>
            <a:stretch>
              <a:fillRect/>
            </a:stretch>
          </a:blipFill>
          <a:ln cap="sq">
            <a:noFill/>
            <a:prstDash val="solid"/>
            <a:miter/>
          </a:ln>
        </p:spPr>
      </p:sp>
      <p:grpSp>
        <p:nvGrpSpPr>
          <p:cNvPr id="8" name="Group 8"/>
          <p:cNvGrpSpPr/>
          <p:nvPr/>
        </p:nvGrpSpPr>
        <p:grpSpPr>
          <a:xfrm>
            <a:off x="1404579" y="3042344"/>
            <a:ext cx="2574250" cy="25742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0425" t="-113969" r="-21864"/>
              </a:stretch>
            </a:blipFill>
          </p:spPr>
        </p:sp>
      </p:grpSp>
      <p:grpSp>
        <p:nvGrpSpPr>
          <p:cNvPr id="10" name="Group 10"/>
          <p:cNvGrpSpPr/>
          <p:nvPr/>
        </p:nvGrpSpPr>
        <p:grpSpPr>
          <a:xfrm>
            <a:off x="5198844" y="3042344"/>
            <a:ext cx="2574250" cy="257425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8455" b="-15575"/>
              </a:stretch>
            </a:blipFill>
          </p:spPr>
        </p:sp>
      </p:grpSp>
      <p:grpSp>
        <p:nvGrpSpPr>
          <p:cNvPr id="12" name="Group 12"/>
          <p:cNvGrpSpPr/>
          <p:nvPr/>
        </p:nvGrpSpPr>
        <p:grpSpPr>
          <a:xfrm>
            <a:off x="8992295" y="3042344"/>
            <a:ext cx="2574250" cy="25742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4448" b="-16033"/>
              </a:stretch>
            </a:blipFill>
          </p:spPr>
        </p:sp>
      </p:grpSp>
      <p:grpSp>
        <p:nvGrpSpPr>
          <p:cNvPr id="14" name="Group 14"/>
          <p:cNvGrpSpPr/>
          <p:nvPr/>
        </p:nvGrpSpPr>
        <p:grpSpPr>
          <a:xfrm>
            <a:off x="15597509" y="9293164"/>
            <a:ext cx="2690491" cy="993836"/>
            <a:chOff x="0" y="0"/>
            <a:chExt cx="3587322" cy="1325114"/>
          </a:xfrm>
        </p:grpSpPr>
        <p:grpSp>
          <p:nvGrpSpPr>
            <p:cNvPr id="15" name="Group 15"/>
            <p:cNvGrpSpPr>
              <a:grpSpLocks noChangeAspect="1"/>
            </p:cNvGrpSpPr>
            <p:nvPr/>
          </p:nvGrpSpPr>
          <p:grpSpPr>
            <a:xfrm>
              <a:off x="0" y="0"/>
              <a:ext cx="3448850" cy="654650"/>
              <a:chOff x="0" y="0"/>
              <a:chExt cx="3448850" cy="654650"/>
            </a:xfrm>
          </p:grpSpPr>
          <p:sp>
            <p:nvSpPr>
              <p:cNvPr id="16" name="Freeform 16"/>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9"/>
                <a:stretch>
                  <a:fillRect r="-1" b="5"/>
                </a:stretch>
              </a:blipFill>
            </p:spPr>
          </p:sp>
        </p:grpSp>
        <p:sp>
          <p:nvSpPr>
            <p:cNvPr id="17" name="Freeform 17"/>
            <p:cNvSpPr/>
            <p:nvPr/>
          </p:nvSpPr>
          <p:spPr>
            <a:xfrm>
              <a:off x="680241" y="654650"/>
              <a:ext cx="2907080" cy="670464"/>
            </a:xfrm>
            <a:custGeom>
              <a:avLst/>
              <a:gdLst/>
              <a:ahLst/>
              <a:cxnLst/>
              <a:rect l="l" t="t" r="r" b="b"/>
              <a:pathLst>
                <a:path w="2907080" h="670464">
                  <a:moveTo>
                    <a:pt x="0" y="0"/>
                  </a:moveTo>
                  <a:lnTo>
                    <a:pt x="2907081" y="0"/>
                  </a:lnTo>
                  <a:lnTo>
                    <a:pt x="2907081" y="670464"/>
                  </a:lnTo>
                  <a:lnTo>
                    <a:pt x="0" y="670464"/>
                  </a:lnTo>
                  <a:lnTo>
                    <a:pt x="0" y="0"/>
                  </a:lnTo>
                  <a:close/>
                </a:path>
              </a:pathLst>
            </a:custGeom>
            <a:blipFill>
              <a:blip r:embed="rId10"/>
              <a:stretch>
                <a:fillRect l="-628" r="-67498" b="-607119"/>
              </a:stretch>
            </a:blipFill>
          </p:spPr>
        </p:sp>
        <p:sp>
          <p:nvSpPr>
            <p:cNvPr id="18" name="Freeform 18"/>
            <p:cNvSpPr/>
            <p:nvPr/>
          </p:nvSpPr>
          <p:spPr>
            <a:xfrm>
              <a:off x="838855" y="72045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11"/>
              <a:stretch>
                <a:fillRect r="-23096" b="-78421"/>
              </a:stretch>
            </a:blipFill>
          </p:spPr>
        </p:sp>
      </p:grpSp>
      <p:grpSp>
        <p:nvGrpSpPr>
          <p:cNvPr id="19" name="Group 19"/>
          <p:cNvGrpSpPr/>
          <p:nvPr/>
        </p:nvGrpSpPr>
        <p:grpSpPr>
          <a:xfrm>
            <a:off x="11566545" y="458775"/>
            <a:ext cx="5553621" cy="1855231"/>
            <a:chOff x="0" y="0"/>
            <a:chExt cx="1462682" cy="488621"/>
          </a:xfrm>
        </p:grpSpPr>
        <p:sp>
          <p:nvSpPr>
            <p:cNvPr id="20" name="Freeform 20"/>
            <p:cNvSpPr/>
            <p:nvPr/>
          </p:nvSpPr>
          <p:spPr>
            <a:xfrm>
              <a:off x="0" y="0"/>
              <a:ext cx="1462682" cy="488676"/>
            </a:xfrm>
            <a:custGeom>
              <a:avLst/>
              <a:gdLst/>
              <a:ahLst/>
              <a:cxnLst/>
              <a:rect l="l" t="t" r="r" b="b"/>
              <a:pathLst>
                <a:path w="1462682" h="488676">
                  <a:moveTo>
                    <a:pt x="830479" y="0"/>
                  </a:moveTo>
                  <a:cubicBezTo>
                    <a:pt x="846523" y="0"/>
                    <a:pt x="862662" y="0"/>
                    <a:pt x="878674" y="0"/>
                  </a:cubicBezTo>
                  <a:cubicBezTo>
                    <a:pt x="1006332" y="8161"/>
                    <a:pt x="1086112" y="35327"/>
                    <a:pt x="1122451" y="79778"/>
                  </a:cubicBezTo>
                  <a:cubicBezTo>
                    <a:pt x="1335278" y="73850"/>
                    <a:pt x="1477871" y="157902"/>
                    <a:pt x="1395714" y="240395"/>
                  </a:cubicBezTo>
                  <a:cubicBezTo>
                    <a:pt x="1427073" y="257730"/>
                    <a:pt x="1453234" y="277120"/>
                    <a:pt x="1462682" y="303145"/>
                  </a:cubicBezTo>
                  <a:cubicBezTo>
                    <a:pt x="1462682" y="310600"/>
                    <a:pt x="1462682" y="318037"/>
                    <a:pt x="1462682" y="325491"/>
                  </a:cubicBezTo>
                  <a:cubicBezTo>
                    <a:pt x="1434526" y="391727"/>
                    <a:pt x="1313367" y="436485"/>
                    <a:pt x="1114459" y="424436"/>
                  </a:cubicBezTo>
                  <a:cubicBezTo>
                    <a:pt x="1063281" y="458445"/>
                    <a:pt x="972215" y="492858"/>
                    <a:pt x="830509" y="488261"/>
                  </a:cubicBezTo>
                  <a:cubicBezTo>
                    <a:pt x="757263" y="486028"/>
                    <a:pt x="706306" y="473096"/>
                    <a:pt x="661692" y="457385"/>
                  </a:cubicBezTo>
                  <a:cubicBezTo>
                    <a:pt x="614701" y="470445"/>
                    <a:pt x="563809" y="480694"/>
                    <a:pt x="490277" y="480807"/>
                  </a:cubicBezTo>
                  <a:cubicBezTo>
                    <a:pt x="320161" y="481000"/>
                    <a:pt x="206359" y="430685"/>
                    <a:pt x="203600" y="361670"/>
                  </a:cubicBezTo>
                  <a:cubicBezTo>
                    <a:pt x="94238" y="345525"/>
                    <a:pt x="20167" y="315387"/>
                    <a:pt x="0" y="263818"/>
                  </a:cubicBezTo>
                  <a:cubicBezTo>
                    <a:pt x="0" y="256364"/>
                    <a:pt x="0" y="248894"/>
                    <a:pt x="0" y="241472"/>
                  </a:cubicBezTo>
                  <a:cubicBezTo>
                    <a:pt x="22259" y="190370"/>
                    <a:pt x="92303" y="158271"/>
                    <a:pt x="208927" y="144664"/>
                  </a:cubicBezTo>
                  <a:cubicBezTo>
                    <a:pt x="201920" y="58460"/>
                    <a:pt x="435200" y="4595"/>
                    <a:pt x="626846" y="42572"/>
                  </a:cubicBezTo>
                  <a:cubicBezTo>
                    <a:pt x="672475" y="23792"/>
                    <a:pt x="737032" y="3309"/>
                    <a:pt x="830479" y="0"/>
                  </a:cubicBezTo>
                  <a:close/>
                </a:path>
              </a:pathLst>
            </a:custGeom>
            <a:solidFill>
              <a:srgbClr val="FEBA01"/>
            </a:solidFill>
          </p:spPr>
        </p:sp>
        <p:sp>
          <p:nvSpPr>
            <p:cNvPr id="21" name="TextBox 21"/>
            <p:cNvSpPr txBox="1"/>
            <p:nvPr/>
          </p:nvSpPr>
          <p:spPr>
            <a:xfrm>
              <a:off x="68563" y="81437"/>
              <a:ext cx="1325556" cy="337381"/>
            </a:xfrm>
            <a:prstGeom prst="rect">
              <a:avLst/>
            </a:prstGeom>
          </p:spPr>
          <p:txBody>
            <a:bodyPr lIns="50800" tIns="50800" rIns="50800" bIns="50800" rtlCol="0" anchor="ctr"/>
            <a:lstStyle/>
            <a:p>
              <a:pPr algn="ctr">
                <a:lnSpc>
                  <a:spcPts val="1991"/>
                </a:lnSpc>
              </a:pPr>
              <a:endParaRPr/>
            </a:p>
          </p:txBody>
        </p:sp>
      </p:grpSp>
      <p:sp>
        <p:nvSpPr>
          <p:cNvPr id="22" name="TextBox 22"/>
          <p:cNvSpPr txBox="1"/>
          <p:nvPr/>
        </p:nvSpPr>
        <p:spPr>
          <a:xfrm>
            <a:off x="1192925" y="1170831"/>
            <a:ext cx="11343005" cy="1314450"/>
          </a:xfrm>
          <a:prstGeom prst="rect">
            <a:avLst/>
          </a:prstGeom>
        </p:spPr>
        <p:txBody>
          <a:bodyPr lIns="0" tIns="0" rIns="0" bIns="0" rtlCol="0" anchor="t">
            <a:spAutoFit/>
          </a:bodyPr>
          <a:lstStyle/>
          <a:p>
            <a:pPr algn="l">
              <a:lnSpc>
                <a:spcPts val="5040"/>
              </a:lnSpc>
            </a:pPr>
            <a:r>
              <a:rPr lang="en-US" sz="4200">
                <a:solidFill>
                  <a:srgbClr val="0A0A0A"/>
                </a:solidFill>
                <a:latin typeface="Poppins"/>
                <a:ea typeface="Poppins"/>
                <a:cs typeface="Poppins"/>
                <a:sym typeface="Poppins"/>
              </a:rPr>
              <a:t>Results from NZ customers prove that </a:t>
            </a:r>
          </a:p>
          <a:p>
            <a:pPr algn="l">
              <a:lnSpc>
                <a:spcPts val="5040"/>
              </a:lnSpc>
            </a:pPr>
            <a:r>
              <a:rPr lang="en-US" sz="4200">
                <a:solidFill>
                  <a:srgbClr val="999999"/>
                </a:solidFill>
                <a:latin typeface="Poppins"/>
                <a:ea typeface="Poppins"/>
                <a:cs typeface="Poppins"/>
                <a:sym typeface="Poppins"/>
              </a:rPr>
              <a:t>One size does not fit all...</a:t>
            </a:r>
          </a:p>
        </p:txBody>
      </p:sp>
      <p:sp>
        <p:nvSpPr>
          <p:cNvPr id="23" name="TextBox 23"/>
          <p:cNvSpPr txBox="1"/>
          <p:nvPr/>
        </p:nvSpPr>
        <p:spPr>
          <a:xfrm>
            <a:off x="13262623" y="2832586"/>
            <a:ext cx="4891713" cy="859045"/>
          </a:xfrm>
          <a:prstGeom prst="rect">
            <a:avLst/>
          </a:prstGeom>
        </p:spPr>
        <p:txBody>
          <a:bodyPr lIns="0" tIns="0" rIns="0" bIns="0" rtlCol="0" anchor="t">
            <a:spAutoFit/>
          </a:bodyPr>
          <a:lstStyle/>
          <a:p>
            <a:pPr algn="r">
              <a:lnSpc>
                <a:spcPts val="3279"/>
              </a:lnSpc>
            </a:pPr>
            <a:r>
              <a:rPr lang="en-US" sz="2732">
                <a:solidFill>
                  <a:srgbClr val="0A0A0A"/>
                </a:solidFill>
                <a:latin typeface="Poppins"/>
                <a:ea typeface="Poppins"/>
                <a:cs typeface="Poppins"/>
                <a:sym typeface="Poppins"/>
              </a:rPr>
              <a:t>...while scientific publishing </a:t>
            </a:r>
            <a:r>
              <a:rPr lang="en-US" sz="2732">
                <a:solidFill>
                  <a:srgbClr val="999999"/>
                </a:solidFill>
                <a:latin typeface="Poppins"/>
                <a:ea typeface="Poppins"/>
                <a:cs typeface="Poppins"/>
                <a:sym typeface="Poppins"/>
              </a:rPr>
              <a:t>continues to push the topic</a:t>
            </a:r>
          </a:p>
        </p:txBody>
      </p:sp>
      <p:sp>
        <p:nvSpPr>
          <p:cNvPr id="24" name="TextBox 24"/>
          <p:cNvSpPr txBox="1"/>
          <p:nvPr/>
        </p:nvSpPr>
        <p:spPr>
          <a:xfrm>
            <a:off x="1312614" y="5758583"/>
            <a:ext cx="2914681" cy="3215048"/>
          </a:xfrm>
          <a:prstGeom prst="rect">
            <a:avLst/>
          </a:prstGeom>
        </p:spPr>
        <p:txBody>
          <a:bodyPr lIns="0" tIns="0" rIns="0" bIns="0" rtlCol="0" anchor="t">
            <a:spAutoFit/>
          </a:bodyPr>
          <a:lstStyle/>
          <a:p>
            <a:pPr algn="l">
              <a:lnSpc>
                <a:spcPts val="1990"/>
              </a:lnSpc>
            </a:pPr>
            <a:r>
              <a:rPr lang="en-US" sz="1442">
                <a:solidFill>
                  <a:srgbClr val="FEFEFE"/>
                </a:solidFill>
                <a:latin typeface="Poppins"/>
                <a:ea typeface="Poppins"/>
                <a:cs typeface="Poppins"/>
                <a:sym typeface="Poppins"/>
              </a:rPr>
              <a:t>9 month old male Jack Russell. </a:t>
            </a:r>
          </a:p>
          <a:p>
            <a:pPr algn="l">
              <a:lnSpc>
                <a:spcPts val="1990"/>
              </a:lnSpc>
            </a:pPr>
            <a:endParaRPr lang="en-US" sz="1442">
              <a:solidFill>
                <a:srgbClr val="FEFEFE"/>
              </a:solidFill>
              <a:latin typeface="Poppins"/>
              <a:ea typeface="Poppins"/>
              <a:cs typeface="Poppins"/>
              <a:sym typeface="Poppins"/>
            </a:endParaRPr>
          </a:p>
          <a:p>
            <a:pPr algn="l">
              <a:lnSpc>
                <a:spcPts val="1990"/>
              </a:lnSpc>
            </a:pPr>
            <a:r>
              <a:rPr lang="en-US" sz="1442">
                <a:solidFill>
                  <a:srgbClr val="FEFEFE"/>
                </a:solidFill>
                <a:latin typeface="Poppins"/>
                <a:ea typeface="Poppins"/>
                <a:cs typeface="Poppins"/>
                <a:sym typeface="Poppins"/>
              </a:rPr>
              <a:t>Suitable for surgical sterilisation according to UCD guidance.</a:t>
            </a:r>
          </a:p>
          <a:p>
            <a:pPr algn="l">
              <a:lnSpc>
                <a:spcPts val="1990"/>
              </a:lnSpc>
            </a:pPr>
            <a:endParaRPr lang="en-US" sz="1442">
              <a:solidFill>
                <a:srgbClr val="FEFEFE"/>
              </a:solidFill>
              <a:latin typeface="Poppins"/>
              <a:ea typeface="Poppins"/>
              <a:cs typeface="Poppins"/>
              <a:sym typeface="Poppins"/>
            </a:endParaRPr>
          </a:p>
          <a:p>
            <a:pPr algn="l">
              <a:lnSpc>
                <a:spcPts val="1990"/>
              </a:lnSpc>
            </a:pPr>
            <a:r>
              <a:rPr lang="en-US" sz="1442">
                <a:solidFill>
                  <a:srgbClr val="FEBA01"/>
                </a:solidFill>
                <a:latin typeface="Poppins"/>
                <a:ea typeface="Poppins"/>
                <a:cs typeface="Poppins"/>
                <a:sym typeface="Poppins"/>
              </a:rPr>
              <a:t>NeuterReady result shows </a:t>
            </a:r>
          </a:p>
          <a:p>
            <a:pPr algn="l">
              <a:lnSpc>
                <a:spcPts val="1990"/>
              </a:lnSpc>
            </a:pPr>
            <a:r>
              <a:rPr lang="en-US" sz="1442" b="1">
                <a:solidFill>
                  <a:srgbClr val="FEBA01"/>
                </a:solidFill>
                <a:latin typeface="Poppins Bold"/>
                <a:ea typeface="Poppins Bold"/>
                <a:cs typeface="Poppins Bold"/>
                <a:sym typeface="Poppins Bold"/>
              </a:rPr>
              <a:t>still a puppy</a:t>
            </a:r>
            <a:r>
              <a:rPr lang="en-US" sz="1442">
                <a:solidFill>
                  <a:srgbClr val="FEBA01"/>
                </a:solidFill>
                <a:latin typeface="Poppins"/>
                <a:ea typeface="Poppins"/>
                <a:cs typeface="Poppins"/>
                <a:sym typeface="Poppins"/>
              </a:rPr>
              <a:t>.</a:t>
            </a:r>
            <a:r>
              <a:rPr lang="en-US" sz="1442">
                <a:solidFill>
                  <a:srgbClr val="FEFEFE"/>
                </a:solidFill>
                <a:latin typeface="Poppins"/>
                <a:ea typeface="Poppins"/>
                <a:cs typeface="Poppins"/>
                <a:sym typeface="Poppins"/>
              </a:rPr>
              <a:t> </a:t>
            </a:r>
          </a:p>
          <a:p>
            <a:pPr algn="l">
              <a:lnSpc>
                <a:spcPts val="1990"/>
              </a:lnSpc>
            </a:pPr>
            <a:endParaRPr lang="en-US" sz="1442">
              <a:solidFill>
                <a:srgbClr val="FEFEFE"/>
              </a:solidFill>
              <a:latin typeface="Poppins"/>
              <a:ea typeface="Poppins"/>
              <a:cs typeface="Poppins"/>
              <a:sym typeface="Poppins"/>
            </a:endParaRPr>
          </a:p>
          <a:p>
            <a:pPr algn="l">
              <a:lnSpc>
                <a:spcPts val="1990"/>
              </a:lnSpc>
            </a:pPr>
            <a:r>
              <a:rPr lang="en-US" sz="1442">
                <a:solidFill>
                  <a:srgbClr val="FEFEFE"/>
                </a:solidFill>
                <a:latin typeface="Poppins"/>
                <a:ea typeface="Poppins"/>
                <a:cs typeface="Poppins"/>
                <a:sym typeface="Poppins"/>
              </a:rPr>
              <a:t>Too early for gonadectomy. Recommend to re-check after 3 months. </a:t>
            </a:r>
          </a:p>
          <a:p>
            <a:pPr algn="l">
              <a:lnSpc>
                <a:spcPts val="1990"/>
              </a:lnSpc>
            </a:pPr>
            <a:endParaRPr lang="en-US" sz="1442">
              <a:solidFill>
                <a:srgbClr val="FEFEFE"/>
              </a:solidFill>
              <a:latin typeface="Poppins"/>
              <a:ea typeface="Poppins"/>
              <a:cs typeface="Poppins"/>
              <a:sym typeface="Poppins"/>
            </a:endParaRPr>
          </a:p>
          <a:p>
            <a:pPr algn="l">
              <a:lnSpc>
                <a:spcPts val="1990"/>
              </a:lnSpc>
            </a:pPr>
            <a:endParaRPr lang="en-US" sz="1442">
              <a:solidFill>
                <a:srgbClr val="FEFEFE"/>
              </a:solidFill>
              <a:latin typeface="Poppins"/>
              <a:ea typeface="Poppins"/>
              <a:cs typeface="Poppins"/>
              <a:sym typeface="Poppins"/>
            </a:endParaRPr>
          </a:p>
        </p:txBody>
      </p:sp>
      <p:sp>
        <p:nvSpPr>
          <p:cNvPr id="25" name="TextBox 25"/>
          <p:cNvSpPr txBox="1"/>
          <p:nvPr/>
        </p:nvSpPr>
        <p:spPr>
          <a:xfrm>
            <a:off x="4953915" y="5758583"/>
            <a:ext cx="3623235" cy="2224448"/>
          </a:xfrm>
          <a:prstGeom prst="rect">
            <a:avLst/>
          </a:prstGeom>
        </p:spPr>
        <p:txBody>
          <a:bodyPr lIns="0" tIns="0" rIns="0" bIns="0" rtlCol="0" anchor="t">
            <a:spAutoFit/>
          </a:bodyPr>
          <a:lstStyle/>
          <a:p>
            <a:pPr algn="l">
              <a:lnSpc>
                <a:spcPts val="1990"/>
              </a:lnSpc>
            </a:pPr>
            <a:r>
              <a:rPr lang="en-US" sz="1442">
                <a:solidFill>
                  <a:srgbClr val="FEFEFE"/>
                </a:solidFill>
                <a:latin typeface="Poppins"/>
                <a:ea typeface="Poppins"/>
                <a:cs typeface="Poppins"/>
                <a:sym typeface="Poppins"/>
              </a:rPr>
              <a:t>10 month old male German Shepherd. </a:t>
            </a:r>
          </a:p>
          <a:p>
            <a:pPr algn="l">
              <a:lnSpc>
                <a:spcPts val="1990"/>
              </a:lnSpc>
            </a:pPr>
            <a:endParaRPr lang="en-US" sz="1442">
              <a:solidFill>
                <a:srgbClr val="FEFEFE"/>
              </a:solidFill>
              <a:latin typeface="Poppins"/>
              <a:ea typeface="Poppins"/>
              <a:cs typeface="Poppins"/>
              <a:sym typeface="Poppins"/>
            </a:endParaRPr>
          </a:p>
          <a:p>
            <a:pPr algn="l">
              <a:lnSpc>
                <a:spcPts val="1990"/>
              </a:lnSpc>
            </a:pPr>
            <a:r>
              <a:rPr lang="en-US" sz="1442">
                <a:solidFill>
                  <a:srgbClr val="FEFEFE"/>
                </a:solidFill>
                <a:latin typeface="Poppins"/>
                <a:ea typeface="Poppins"/>
                <a:cs typeface="Poppins"/>
                <a:sym typeface="Poppins"/>
              </a:rPr>
              <a:t>Unsuitable for surgical sterilisation according to UCD guidance.</a:t>
            </a:r>
          </a:p>
          <a:p>
            <a:pPr algn="l">
              <a:lnSpc>
                <a:spcPts val="1990"/>
              </a:lnSpc>
            </a:pPr>
            <a:endParaRPr lang="en-US" sz="1442">
              <a:solidFill>
                <a:srgbClr val="FEFEFE"/>
              </a:solidFill>
              <a:latin typeface="Poppins"/>
              <a:ea typeface="Poppins"/>
              <a:cs typeface="Poppins"/>
              <a:sym typeface="Poppins"/>
            </a:endParaRPr>
          </a:p>
          <a:p>
            <a:pPr algn="l">
              <a:lnSpc>
                <a:spcPts val="1990"/>
              </a:lnSpc>
            </a:pPr>
            <a:r>
              <a:rPr lang="en-US" sz="1442">
                <a:solidFill>
                  <a:srgbClr val="FEBA01"/>
                </a:solidFill>
                <a:latin typeface="Poppins"/>
                <a:ea typeface="Poppins"/>
                <a:cs typeface="Poppins"/>
                <a:sym typeface="Poppins"/>
              </a:rPr>
              <a:t>NeuterReady result shows </a:t>
            </a:r>
          </a:p>
          <a:p>
            <a:pPr algn="l">
              <a:lnSpc>
                <a:spcPts val="1990"/>
              </a:lnSpc>
            </a:pPr>
            <a:r>
              <a:rPr lang="en-US" sz="1442" b="1">
                <a:solidFill>
                  <a:srgbClr val="FEBA01"/>
                </a:solidFill>
                <a:latin typeface="Poppins Bold"/>
                <a:ea typeface="Poppins Bold"/>
                <a:cs typeface="Poppins Bold"/>
                <a:sym typeface="Poppins Bold"/>
              </a:rPr>
              <a:t>hormonally mature</a:t>
            </a:r>
            <a:r>
              <a:rPr lang="en-US" sz="1442">
                <a:solidFill>
                  <a:srgbClr val="FEBA01"/>
                </a:solidFill>
                <a:latin typeface="Poppins"/>
                <a:ea typeface="Poppins"/>
                <a:cs typeface="Poppins"/>
                <a:sym typeface="Poppins"/>
              </a:rPr>
              <a:t>.</a:t>
            </a:r>
            <a:r>
              <a:rPr lang="en-US" sz="1442" b="1">
                <a:solidFill>
                  <a:srgbClr val="FEBA01"/>
                </a:solidFill>
                <a:latin typeface="Poppins Bold"/>
                <a:ea typeface="Poppins Bold"/>
                <a:cs typeface="Poppins Bold"/>
                <a:sym typeface="Poppins Bold"/>
              </a:rPr>
              <a:t> </a:t>
            </a:r>
          </a:p>
          <a:p>
            <a:pPr algn="l">
              <a:lnSpc>
                <a:spcPts val="1990"/>
              </a:lnSpc>
            </a:pPr>
            <a:endParaRPr lang="en-US" sz="1442" b="1">
              <a:solidFill>
                <a:srgbClr val="FEBA01"/>
              </a:solidFill>
              <a:latin typeface="Poppins Bold"/>
              <a:ea typeface="Poppins Bold"/>
              <a:cs typeface="Poppins Bold"/>
              <a:sym typeface="Poppins Bold"/>
            </a:endParaRPr>
          </a:p>
          <a:p>
            <a:pPr algn="l">
              <a:lnSpc>
                <a:spcPts val="1990"/>
              </a:lnSpc>
            </a:pPr>
            <a:endParaRPr lang="en-US" sz="1442" b="1">
              <a:solidFill>
                <a:srgbClr val="FEBA01"/>
              </a:solidFill>
              <a:latin typeface="Poppins Bold"/>
              <a:ea typeface="Poppins Bold"/>
              <a:cs typeface="Poppins Bold"/>
              <a:sym typeface="Poppins Bold"/>
            </a:endParaRPr>
          </a:p>
        </p:txBody>
      </p:sp>
      <p:sp>
        <p:nvSpPr>
          <p:cNvPr id="26" name="TextBox 26"/>
          <p:cNvSpPr txBox="1"/>
          <p:nvPr/>
        </p:nvSpPr>
        <p:spPr>
          <a:xfrm>
            <a:off x="8822079" y="5758583"/>
            <a:ext cx="3358615" cy="3215048"/>
          </a:xfrm>
          <a:prstGeom prst="rect">
            <a:avLst/>
          </a:prstGeom>
        </p:spPr>
        <p:txBody>
          <a:bodyPr lIns="0" tIns="0" rIns="0" bIns="0" rtlCol="0" anchor="t">
            <a:spAutoFit/>
          </a:bodyPr>
          <a:lstStyle/>
          <a:p>
            <a:pPr algn="l">
              <a:lnSpc>
                <a:spcPts val="1990"/>
              </a:lnSpc>
            </a:pPr>
            <a:r>
              <a:rPr lang="en-US" sz="1442">
                <a:solidFill>
                  <a:srgbClr val="FEFEFE"/>
                </a:solidFill>
                <a:latin typeface="Poppins"/>
                <a:ea typeface="Poppins"/>
                <a:cs typeface="Poppins"/>
                <a:sym typeface="Poppins"/>
              </a:rPr>
              <a:t>13 month old male Swiss Shepherd. </a:t>
            </a:r>
          </a:p>
          <a:p>
            <a:pPr algn="l">
              <a:lnSpc>
                <a:spcPts val="1990"/>
              </a:lnSpc>
            </a:pPr>
            <a:endParaRPr lang="en-US" sz="1442">
              <a:solidFill>
                <a:srgbClr val="FEFEFE"/>
              </a:solidFill>
              <a:latin typeface="Poppins"/>
              <a:ea typeface="Poppins"/>
              <a:cs typeface="Poppins"/>
              <a:sym typeface="Poppins"/>
            </a:endParaRPr>
          </a:p>
          <a:p>
            <a:pPr algn="l">
              <a:lnSpc>
                <a:spcPts val="1990"/>
              </a:lnSpc>
            </a:pPr>
            <a:r>
              <a:rPr lang="en-US" sz="1442">
                <a:solidFill>
                  <a:srgbClr val="FFFFFF"/>
                </a:solidFill>
                <a:latin typeface="Poppins"/>
                <a:ea typeface="Poppins"/>
                <a:cs typeface="Poppins"/>
                <a:sym typeface="Poppins"/>
              </a:rPr>
              <a:t>Unsuitable for surgical sterilisation according to UCD guidance.</a:t>
            </a:r>
          </a:p>
          <a:p>
            <a:pPr algn="l">
              <a:lnSpc>
                <a:spcPts val="1990"/>
              </a:lnSpc>
            </a:pPr>
            <a:endParaRPr lang="en-US" sz="1442">
              <a:solidFill>
                <a:srgbClr val="FFFFFF"/>
              </a:solidFill>
              <a:latin typeface="Poppins"/>
              <a:ea typeface="Poppins"/>
              <a:cs typeface="Poppins"/>
              <a:sym typeface="Poppins"/>
            </a:endParaRPr>
          </a:p>
          <a:p>
            <a:pPr algn="l">
              <a:lnSpc>
                <a:spcPts val="1990"/>
              </a:lnSpc>
            </a:pPr>
            <a:r>
              <a:rPr lang="en-US" sz="1442">
                <a:solidFill>
                  <a:srgbClr val="FEBA01"/>
                </a:solidFill>
                <a:latin typeface="Poppins"/>
                <a:ea typeface="Poppins"/>
                <a:cs typeface="Poppins"/>
                <a:sym typeface="Poppins"/>
              </a:rPr>
              <a:t>NeuterReady result shows </a:t>
            </a:r>
          </a:p>
          <a:p>
            <a:pPr algn="l">
              <a:lnSpc>
                <a:spcPts val="1990"/>
              </a:lnSpc>
            </a:pPr>
            <a:r>
              <a:rPr lang="en-US" sz="1442" b="1">
                <a:solidFill>
                  <a:srgbClr val="FEBA01"/>
                </a:solidFill>
                <a:latin typeface="Poppins Bold"/>
                <a:ea typeface="Poppins Bold"/>
                <a:cs typeface="Poppins Bold"/>
                <a:sym typeface="Poppins Bold"/>
              </a:rPr>
              <a:t>still a puppy</a:t>
            </a:r>
          </a:p>
          <a:p>
            <a:pPr algn="l">
              <a:lnSpc>
                <a:spcPts val="1990"/>
              </a:lnSpc>
            </a:pPr>
            <a:endParaRPr lang="en-US" sz="1442" b="1">
              <a:solidFill>
                <a:srgbClr val="FEBA01"/>
              </a:solidFill>
              <a:latin typeface="Poppins Bold"/>
              <a:ea typeface="Poppins Bold"/>
              <a:cs typeface="Poppins Bold"/>
              <a:sym typeface="Poppins Bold"/>
            </a:endParaRPr>
          </a:p>
          <a:p>
            <a:pPr algn="l">
              <a:lnSpc>
                <a:spcPts val="1990"/>
              </a:lnSpc>
            </a:pPr>
            <a:r>
              <a:rPr lang="en-US" sz="1442">
                <a:solidFill>
                  <a:srgbClr val="FEFEFE"/>
                </a:solidFill>
                <a:latin typeface="Poppins"/>
                <a:ea typeface="Poppins"/>
                <a:cs typeface="Poppins"/>
                <a:sym typeface="Poppins"/>
              </a:rPr>
              <a:t>Too early for gonadectomy. Recommend to re-check after 3 months. </a:t>
            </a:r>
          </a:p>
          <a:p>
            <a:pPr algn="l">
              <a:lnSpc>
                <a:spcPts val="1990"/>
              </a:lnSpc>
            </a:pPr>
            <a:endParaRPr lang="en-US" sz="1442">
              <a:solidFill>
                <a:srgbClr val="FEFEFE"/>
              </a:solidFill>
              <a:latin typeface="Poppins"/>
              <a:ea typeface="Poppins"/>
              <a:cs typeface="Poppins"/>
              <a:sym typeface="Poppins"/>
            </a:endParaRPr>
          </a:p>
          <a:p>
            <a:pPr algn="l">
              <a:lnSpc>
                <a:spcPts val="1990"/>
              </a:lnSpc>
            </a:pPr>
            <a:endParaRPr lang="en-US" sz="1442">
              <a:solidFill>
                <a:srgbClr val="FEFEFE"/>
              </a:solidFill>
              <a:latin typeface="Poppins"/>
              <a:ea typeface="Poppins"/>
              <a:cs typeface="Poppins"/>
              <a:sym typeface="Poppins"/>
            </a:endParaRPr>
          </a:p>
        </p:txBody>
      </p:sp>
      <p:sp>
        <p:nvSpPr>
          <p:cNvPr id="27" name="TextBox 27"/>
          <p:cNvSpPr txBox="1"/>
          <p:nvPr/>
        </p:nvSpPr>
        <p:spPr>
          <a:xfrm>
            <a:off x="11884585" y="981075"/>
            <a:ext cx="4917539" cy="981424"/>
          </a:xfrm>
          <a:prstGeom prst="rect">
            <a:avLst/>
          </a:prstGeom>
        </p:spPr>
        <p:txBody>
          <a:bodyPr lIns="0" tIns="0" rIns="0" bIns="0" rtlCol="0" anchor="t">
            <a:spAutoFit/>
          </a:bodyPr>
          <a:lstStyle/>
          <a:p>
            <a:pPr algn="ctr">
              <a:lnSpc>
                <a:spcPts val="3864"/>
              </a:lnSpc>
              <a:spcBef>
                <a:spcPct val="0"/>
              </a:spcBef>
            </a:pPr>
            <a:r>
              <a:rPr lang="en-US" sz="2972" b="1">
                <a:solidFill>
                  <a:srgbClr val="999999"/>
                </a:solidFill>
                <a:latin typeface="Poppins Bold"/>
                <a:ea typeface="Poppins Bold"/>
                <a:cs typeface="Poppins Bold"/>
                <a:sym typeface="Poppins Bold"/>
              </a:rPr>
              <a:t>380 tests sold since launch in NZ &amp; UK!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a:grpSpLocks noChangeAspect="1"/>
          </p:cNvGrpSpPr>
          <p:nvPr/>
        </p:nvGrpSpPr>
        <p:grpSpPr>
          <a:xfrm>
            <a:off x="15407025" y="0"/>
            <a:ext cx="2882774" cy="3147452"/>
            <a:chOff x="0" y="0"/>
            <a:chExt cx="3843698" cy="4196602"/>
          </a:xfrm>
        </p:grpSpPr>
        <p:sp>
          <p:nvSpPr>
            <p:cNvPr id="4" name="Freeform 4"/>
            <p:cNvSpPr/>
            <p:nvPr/>
          </p:nvSpPr>
          <p:spPr>
            <a:xfrm>
              <a:off x="0" y="0"/>
              <a:ext cx="3843655" cy="4196588"/>
            </a:xfrm>
            <a:custGeom>
              <a:avLst/>
              <a:gdLst/>
              <a:ahLst/>
              <a:cxnLst/>
              <a:rect l="l" t="t" r="r" b="b"/>
              <a:pathLst>
                <a:path w="3843655" h="4196588">
                  <a:moveTo>
                    <a:pt x="0" y="0"/>
                  </a:moveTo>
                  <a:lnTo>
                    <a:pt x="3843655" y="0"/>
                  </a:lnTo>
                  <a:lnTo>
                    <a:pt x="3843655" y="4196588"/>
                  </a:lnTo>
                  <a:lnTo>
                    <a:pt x="0" y="4196588"/>
                  </a:lnTo>
                  <a:lnTo>
                    <a:pt x="0" y="0"/>
                  </a:lnTo>
                  <a:close/>
                </a:path>
              </a:pathLst>
            </a:custGeom>
            <a:blipFill>
              <a:blip r:embed="rId4"/>
              <a:stretch>
                <a:fillRect t="-27648" r="-39370"/>
              </a:stretch>
            </a:blipFill>
          </p:spPr>
        </p:sp>
      </p:grpSp>
      <p:grpSp>
        <p:nvGrpSpPr>
          <p:cNvPr id="5" name="Group 5"/>
          <p:cNvGrpSpPr/>
          <p:nvPr/>
        </p:nvGrpSpPr>
        <p:grpSpPr>
          <a:xfrm>
            <a:off x="14027044" y="3527372"/>
            <a:ext cx="3232256" cy="323225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5046" b="-25046"/>
              </a:stretch>
            </a:blipFill>
          </p:spPr>
        </p:sp>
      </p:grpSp>
      <p:sp>
        <p:nvSpPr>
          <p:cNvPr id="7" name="TextBox 7"/>
          <p:cNvSpPr txBox="1"/>
          <p:nvPr/>
        </p:nvSpPr>
        <p:spPr>
          <a:xfrm>
            <a:off x="1572682" y="4026613"/>
            <a:ext cx="11598948" cy="1819275"/>
          </a:xfrm>
          <a:prstGeom prst="rect">
            <a:avLst/>
          </a:prstGeom>
        </p:spPr>
        <p:txBody>
          <a:bodyPr lIns="0" tIns="0" rIns="0" bIns="0" rtlCol="0" anchor="t">
            <a:spAutoFit/>
          </a:bodyPr>
          <a:lstStyle/>
          <a:p>
            <a:pPr algn="l">
              <a:lnSpc>
                <a:spcPts val="3540"/>
              </a:lnSpc>
            </a:pPr>
            <a:r>
              <a:rPr lang="en-US" sz="2950">
                <a:solidFill>
                  <a:srgbClr val="FFFFFF"/>
                </a:solidFill>
                <a:latin typeface="Poppins"/>
                <a:ea typeface="Poppins"/>
                <a:cs typeface="Poppins"/>
                <a:sym typeface="Poppins"/>
              </a:rPr>
              <a:t>Knowing that time frame allowed us to make the best decision for our puppy and then to decide on chemical castration and review. We highly recommend taking this test that opens up real options based on new data</a:t>
            </a:r>
          </a:p>
        </p:txBody>
      </p:sp>
      <p:sp>
        <p:nvSpPr>
          <p:cNvPr id="8" name="TextBox 8"/>
          <p:cNvSpPr txBox="1"/>
          <p:nvPr/>
        </p:nvSpPr>
        <p:spPr>
          <a:xfrm>
            <a:off x="6483491" y="6150832"/>
            <a:ext cx="7001850" cy="333375"/>
          </a:xfrm>
          <a:prstGeom prst="rect">
            <a:avLst/>
          </a:prstGeom>
        </p:spPr>
        <p:txBody>
          <a:bodyPr lIns="0" tIns="0" rIns="0" bIns="0" rtlCol="0" anchor="t">
            <a:spAutoFit/>
          </a:bodyPr>
          <a:lstStyle/>
          <a:p>
            <a:pPr algn="r">
              <a:lnSpc>
                <a:spcPts val="2520"/>
              </a:lnSpc>
            </a:pPr>
            <a:r>
              <a:rPr lang="en-US" sz="2100">
                <a:solidFill>
                  <a:srgbClr val="FFFFFF"/>
                </a:solidFill>
                <a:latin typeface="Poppins"/>
                <a:ea typeface="Poppins"/>
                <a:cs typeface="Poppins"/>
                <a:sym typeface="Poppins"/>
              </a:rPr>
              <a:t>Owner of George, 9-month old Jack Russell</a:t>
            </a:r>
          </a:p>
        </p:txBody>
      </p:sp>
      <p:sp>
        <p:nvSpPr>
          <p:cNvPr id="9" name="TextBox 9"/>
          <p:cNvSpPr txBox="1"/>
          <p:nvPr/>
        </p:nvSpPr>
        <p:spPr>
          <a:xfrm>
            <a:off x="1258970" y="3778901"/>
            <a:ext cx="313712" cy="1057239"/>
          </a:xfrm>
          <a:prstGeom prst="rect">
            <a:avLst/>
          </a:prstGeom>
        </p:spPr>
        <p:txBody>
          <a:bodyPr lIns="0" tIns="0" rIns="0" bIns="0" rtlCol="0" anchor="t">
            <a:spAutoFit/>
          </a:bodyPr>
          <a:lstStyle/>
          <a:p>
            <a:pPr algn="ctr">
              <a:lnSpc>
                <a:spcPts val="7800"/>
              </a:lnSpc>
              <a:spcBef>
                <a:spcPct val="0"/>
              </a:spcBef>
            </a:pPr>
            <a:r>
              <a:rPr lang="en-US" sz="6500">
                <a:solidFill>
                  <a:srgbClr val="FEBA01"/>
                </a:solidFill>
                <a:latin typeface="Poppins"/>
                <a:ea typeface="Poppins"/>
                <a:cs typeface="Poppins"/>
                <a:sym typeface="Poppins"/>
              </a:rPr>
              <a:t>“</a:t>
            </a:r>
          </a:p>
        </p:txBody>
      </p:sp>
      <p:sp>
        <p:nvSpPr>
          <p:cNvPr id="10" name="TextBox 10"/>
          <p:cNvSpPr txBox="1"/>
          <p:nvPr/>
        </p:nvSpPr>
        <p:spPr>
          <a:xfrm>
            <a:off x="10309154" y="5112643"/>
            <a:ext cx="313712" cy="1057239"/>
          </a:xfrm>
          <a:prstGeom prst="rect">
            <a:avLst/>
          </a:prstGeom>
        </p:spPr>
        <p:txBody>
          <a:bodyPr lIns="0" tIns="0" rIns="0" bIns="0" rtlCol="0" anchor="t">
            <a:spAutoFit/>
          </a:bodyPr>
          <a:lstStyle/>
          <a:p>
            <a:pPr algn="ctr">
              <a:lnSpc>
                <a:spcPts val="7800"/>
              </a:lnSpc>
              <a:spcBef>
                <a:spcPct val="0"/>
              </a:spcBef>
            </a:pPr>
            <a:r>
              <a:rPr lang="en-US" sz="6500">
                <a:solidFill>
                  <a:srgbClr val="FEBA01"/>
                </a:solidFill>
                <a:latin typeface="Poppins"/>
                <a:ea typeface="Poppins"/>
                <a:cs typeface="Poppins"/>
                <a:sym typeface="Poppins"/>
              </a:rPr>
              <a:t>”</a:t>
            </a:r>
          </a:p>
        </p:txBody>
      </p:sp>
      <p:grpSp>
        <p:nvGrpSpPr>
          <p:cNvPr id="11" name="Group 11"/>
          <p:cNvGrpSpPr/>
          <p:nvPr/>
        </p:nvGrpSpPr>
        <p:grpSpPr>
          <a:xfrm>
            <a:off x="15597509" y="9293164"/>
            <a:ext cx="2690491" cy="993836"/>
            <a:chOff x="0" y="0"/>
            <a:chExt cx="3587322" cy="1325114"/>
          </a:xfrm>
        </p:grpSpPr>
        <p:grpSp>
          <p:nvGrpSpPr>
            <p:cNvPr id="12" name="Group 12"/>
            <p:cNvGrpSpPr>
              <a:grpSpLocks noChangeAspect="1"/>
            </p:cNvGrpSpPr>
            <p:nvPr/>
          </p:nvGrpSpPr>
          <p:grpSpPr>
            <a:xfrm>
              <a:off x="0" y="0"/>
              <a:ext cx="3448850" cy="654650"/>
              <a:chOff x="0" y="0"/>
              <a:chExt cx="3448850" cy="654650"/>
            </a:xfrm>
          </p:grpSpPr>
          <p:sp>
            <p:nvSpPr>
              <p:cNvPr id="13" name="Freeform 13"/>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6"/>
                <a:stretch>
                  <a:fillRect r="-1" b="5"/>
                </a:stretch>
              </a:blipFill>
            </p:spPr>
          </p:sp>
        </p:grpSp>
        <p:sp>
          <p:nvSpPr>
            <p:cNvPr id="14" name="Freeform 14"/>
            <p:cNvSpPr/>
            <p:nvPr/>
          </p:nvSpPr>
          <p:spPr>
            <a:xfrm>
              <a:off x="680241" y="654650"/>
              <a:ext cx="2907080" cy="670464"/>
            </a:xfrm>
            <a:custGeom>
              <a:avLst/>
              <a:gdLst/>
              <a:ahLst/>
              <a:cxnLst/>
              <a:rect l="l" t="t" r="r" b="b"/>
              <a:pathLst>
                <a:path w="2907080" h="670464">
                  <a:moveTo>
                    <a:pt x="0" y="0"/>
                  </a:moveTo>
                  <a:lnTo>
                    <a:pt x="2907081" y="0"/>
                  </a:lnTo>
                  <a:lnTo>
                    <a:pt x="2907081" y="670464"/>
                  </a:lnTo>
                  <a:lnTo>
                    <a:pt x="0" y="670464"/>
                  </a:lnTo>
                  <a:lnTo>
                    <a:pt x="0" y="0"/>
                  </a:lnTo>
                  <a:close/>
                </a:path>
              </a:pathLst>
            </a:custGeom>
            <a:blipFill>
              <a:blip r:embed="rId7"/>
              <a:stretch>
                <a:fillRect l="-628" r="-67498" b="-607119"/>
              </a:stretch>
            </a:blipFill>
          </p:spPr>
        </p:sp>
        <p:sp>
          <p:nvSpPr>
            <p:cNvPr id="15" name="Freeform 15"/>
            <p:cNvSpPr/>
            <p:nvPr/>
          </p:nvSpPr>
          <p:spPr>
            <a:xfrm>
              <a:off x="838855" y="72045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8"/>
              <a:stretch>
                <a:fillRect r="-23096" b="-78421"/>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4369336" y="1614689"/>
            <a:ext cx="2090397" cy="2187625"/>
            <a:chOff x="0" y="0"/>
            <a:chExt cx="380723" cy="398431"/>
          </a:xfrm>
        </p:grpSpPr>
        <p:sp>
          <p:nvSpPr>
            <p:cNvPr id="4" name="Freeform 4"/>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3"/>
              <a:stretch>
                <a:fillRect l="-2325" r="-2325"/>
              </a:stretch>
            </a:blipFill>
          </p:spPr>
        </p:sp>
      </p:grpSp>
      <p:grpSp>
        <p:nvGrpSpPr>
          <p:cNvPr id="5" name="Group 5"/>
          <p:cNvGrpSpPr/>
          <p:nvPr/>
        </p:nvGrpSpPr>
        <p:grpSpPr>
          <a:xfrm>
            <a:off x="7627837" y="1614689"/>
            <a:ext cx="2090397" cy="2187625"/>
            <a:chOff x="0" y="0"/>
            <a:chExt cx="380723" cy="398431"/>
          </a:xfrm>
        </p:grpSpPr>
        <p:sp>
          <p:nvSpPr>
            <p:cNvPr id="6" name="Freeform 6"/>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4"/>
              <a:stretch>
                <a:fillRect l="-2325" r="-2325"/>
              </a:stretch>
            </a:blipFill>
          </p:spPr>
        </p:sp>
      </p:grpSp>
      <p:grpSp>
        <p:nvGrpSpPr>
          <p:cNvPr id="7" name="Group 7"/>
          <p:cNvGrpSpPr/>
          <p:nvPr/>
        </p:nvGrpSpPr>
        <p:grpSpPr>
          <a:xfrm>
            <a:off x="1110835" y="1614689"/>
            <a:ext cx="2090397" cy="2187625"/>
            <a:chOff x="0" y="0"/>
            <a:chExt cx="380723" cy="398431"/>
          </a:xfrm>
        </p:grpSpPr>
        <p:sp>
          <p:nvSpPr>
            <p:cNvPr id="8" name="Freeform 8"/>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5"/>
              <a:stretch>
                <a:fillRect l="-2325" r="-2325"/>
              </a:stretch>
            </a:blipFill>
          </p:spPr>
        </p:sp>
      </p:grpSp>
      <p:grpSp>
        <p:nvGrpSpPr>
          <p:cNvPr id="9" name="Group 9"/>
          <p:cNvGrpSpPr/>
          <p:nvPr/>
        </p:nvGrpSpPr>
        <p:grpSpPr>
          <a:xfrm>
            <a:off x="-7134" y="5641801"/>
            <a:ext cx="18295134" cy="4645199"/>
            <a:chOff x="0" y="0"/>
            <a:chExt cx="4818471" cy="1223427"/>
          </a:xfrm>
        </p:grpSpPr>
        <p:sp>
          <p:nvSpPr>
            <p:cNvPr id="10" name="Freeform 10"/>
            <p:cNvSpPr/>
            <p:nvPr/>
          </p:nvSpPr>
          <p:spPr>
            <a:xfrm>
              <a:off x="0" y="0"/>
              <a:ext cx="4818471" cy="1223427"/>
            </a:xfrm>
            <a:custGeom>
              <a:avLst/>
              <a:gdLst/>
              <a:ahLst/>
              <a:cxnLst/>
              <a:rect l="l" t="t" r="r" b="b"/>
              <a:pathLst>
                <a:path w="4818471" h="1223427">
                  <a:moveTo>
                    <a:pt x="0" y="0"/>
                  </a:moveTo>
                  <a:lnTo>
                    <a:pt x="4818471" y="0"/>
                  </a:lnTo>
                  <a:lnTo>
                    <a:pt x="4818471" y="1223427"/>
                  </a:lnTo>
                  <a:lnTo>
                    <a:pt x="0" y="1223427"/>
                  </a:lnTo>
                  <a:close/>
                </a:path>
              </a:pathLst>
            </a:custGeom>
            <a:solidFill>
              <a:srgbClr val="FEBA01">
                <a:alpha val="35686"/>
              </a:srgbClr>
            </a:solidFill>
          </p:spPr>
        </p:sp>
        <p:sp>
          <p:nvSpPr>
            <p:cNvPr id="11" name="TextBox 11"/>
            <p:cNvSpPr txBox="1"/>
            <p:nvPr/>
          </p:nvSpPr>
          <p:spPr>
            <a:xfrm>
              <a:off x="0" y="-9525"/>
              <a:ext cx="4818471" cy="1232952"/>
            </a:xfrm>
            <a:prstGeom prst="rect">
              <a:avLst/>
            </a:prstGeom>
          </p:spPr>
          <p:txBody>
            <a:bodyPr lIns="50800" tIns="50800" rIns="50800" bIns="50800" rtlCol="0" anchor="ctr"/>
            <a:lstStyle/>
            <a:p>
              <a:pPr algn="ctr">
                <a:lnSpc>
                  <a:spcPts val="1869"/>
                </a:lnSpc>
              </a:pPr>
              <a:endParaRPr/>
            </a:p>
          </p:txBody>
        </p:sp>
      </p:grpSp>
      <p:grpSp>
        <p:nvGrpSpPr>
          <p:cNvPr id="12" name="Group 12"/>
          <p:cNvGrpSpPr/>
          <p:nvPr/>
        </p:nvGrpSpPr>
        <p:grpSpPr>
          <a:xfrm>
            <a:off x="4333859" y="6110602"/>
            <a:ext cx="2090397" cy="2187625"/>
            <a:chOff x="0" y="0"/>
            <a:chExt cx="380723" cy="398431"/>
          </a:xfrm>
        </p:grpSpPr>
        <p:sp>
          <p:nvSpPr>
            <p:cNvPr id="13" name="Freeform 13"/>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6"/>
              <a:stretch>
                <a:fillRect l="-2325" r="-2325"/>
              </a:stretch>
            </a:blipFill>
          </p:spPr>
        </p:sp>
      </p:grpSp>
      <p:grpSp>
        <p:nvGrpSpPr>
          <p:cNvPr id="14" name="Group 14"/>
          <p:cNvGrpSpPr/>
          <p:nvPr/>
        </p:nvGrpSpPr>
        <p:grpSpPr>
          <a:xfrm>
            <a:off x="1110835" y="6091038"/>
            <a:ext cx="2090397" cy="2187625"/>
            <a:chOff x="0" y="0"/>
            <a:chExt cx="380723" cy="398431"/>
          </a:xfrm>
        </p:grpSpPr>
        <p:sp>
          <p:nvSpPr>
            <p:cNvPr id="15" name="Freeform 15"/>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7"/>
              <a:stretch>
                <a:fillRect l="-2325" r="-2325"/>
              </a:stretch>
            </a:blipFill>
          </p:spPr>
        </p:sp>
      </p:grpSp>
      <p:grpSp>
        <p:nvGrpSpPr>
          <p:cNvPr id="16" name="Group 16"/>
          <p:cNvGrpSpPr/>
          <p:nvPr/>
        </p:nvGrpSpPr>
        <p:grpSpPr>
          <a:xfrm>
            <a:off x="10781603" y="6103570"/>
            <a:ext cx="2090397" cy="2187625"/>
            <a:chOff x="0" y="0"/>
            <a:chExt cx="380723" cy="398431"/>
          </a:xfrm>
        </p:grpSpPr>
        <p:sp>
          <p:nvSpPr>
            <p:cNvPr id="17" name="Freeform 17"/>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8"/>
              <a:stretch>
                <a:fillRect l="-2325" r="-2325"/>
              </a:stretch>
            </a:blipFill>
          </p:spPr>
        </p:sp>
      </p:grpSp>
      <p:grpSp>
        <p:nvGrpSpPr>
          <p:cNvPr id="18" name="Group 18"/>
          <p:cNvGrpSpPr/>
          <p:nvPr/>
        </p:nvGrpSpPr>
        <p:grpSpPr>
          <a:xfrm>
            <a:off x="16362664" y="9842957"/>
            <a:ext cx="1925336" cy="444043"/>
            <a:chOff x="0" y="0"/>
            <a:chExt cx="2567115" cy="592058"/>
          </a:xfrm>
        </p:grpSpPr>
        <p:sp>
          <p:nvSpPr>
            <p:cNvPr id="19" name="Freeform 19"/>
            <p:cNvSpPr/>
            <p:nvPr/>
          </p:nvSpPr>
          <p:spPr>
            <a:xfrm>
              <a:off x="0" y="0"/>
              <a:ext cx="2567115" cy="592058"/>
            </a:xfrm>
            <a:custGeom>
              <a:avLst/>
              <a:gdLst/>
              <a:ahLst/>
              <a:cxnLst/>
              <a:rect l="l" t="t" r="r" b="b"/>
              <a:pathLst>
                <a:path w="2567115" h="592058">
                  <a:moveTo>
                    <a:pt x="0" y="0"/>
                  </a:moveTo>
                  <a:lnTo>
                    <a:pt x="2567115" y="0"/>
                  </a:lnTo>
                  <a:lnTo>
                    <a:pt x="2567115" y="592058"/>
                  </a:lnTo>
                  <a:lnTo>
                    <a:pt x="0" y="592058"/>
                  </a:lnTo>
                  <a:lnTo>
                    <a:pt x="0" y="0"/>
                  </a:lnTo>
                  <a:close/>
                </a:path>
              </a:pathLst>
            </a:custGeom>
            <a:blipFill>
              <a:blip r:embed="rId9"/>
              <a:stretch>
                <a:fillRect l="-628" r="-67498" b="-607119"/>
              </a:stretch>
            </a:blipFill>
          </p:spPr>
        </p:sp>
        <p:sp>
          <p:nvSpPr>
            <p:cNvPr id="20" name="Freeform 20"/>
            <p:cNvSpPr/>
            <p:nvPr/>
          </p:nvSpPr>
          <p:spPr>
            <a:xfrm>
              <a:off x="140065" y="58105"/>
              <a:ext cx="2306684" cy="475968"/>
            </a:xfrm>
            <a:custGeom>
              <a:avLst/>
              <a:gdLst/>
              <a:ahLst/>
              <a:cxnLst/>
              <a:rect l="l" t="t" r="r" b="b"/>
              <a:pathLst>
                <a:path w="2306684" h="475968">
                  <a:moveTo>
                    <a:pt x="0" y="0"/>
                  </a:moveTo>
                  <a:lnTo>
                    <a:pt x="2306684" y="0"/>
                  </a:lnTo>
                  <a:lnTo>
                    <a:pt x="2306684" y="475968"/>
                  </a:lnTo>
                  <a:lnTo>
                    <a:pt x="0" y="475968"/>
                  </a:lnTo>
                  <a:lnTo>
                    <a:pt x="0" y="0"/>
                  </a:lnTo>
                  <a:close/>
                </a:path>
              </a:pathLst>
            </a:custGeom>
            <a:blipFill>
              <a:blip r:embed="rId10"/>
              <a:stretch>
                <a:fillRect r="-23096" b="-78421"/>
              </a:stretch>
            </a:blipFill>
          </p:spPr>
        </p:sp>
      </p:grpSp>
      <p:grpSp>
        <p:nvGrpSpPr>
          <p:cNvPr id="21" name="Group 21"/>
          <p:cNvGrpSpPr/>
          <p:nvPr/>
        </p:nvGrpSpPr>
        <p:grpSpPr>
          <a:xfrm>
            <a:off x="7557731" y="6091038"/>
            <a:ext cx="2090397" cy="2187625"/>
            <a:chOff x="0" y="0"/>
            <a:chExt cx="380723" cy="398431"/>
          </a:xfrm>
        </p:grpSpPr>
        <p:sp>
          <p:nvSpPr>
            <p:cNvPr id="22" name="Freeform 22"/>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11"/>
              <a:stretch>
                <a:fillRect l="-2325" r="-2325"/>
              </a:stretch>
            </a:blipFill>
          </p:spPr>
        </p:sp>
      </p:grpSp>
      <p:grpSp>
        <p:nvGrpSpPr>
          <p:cNvPr id="23" name="Group 23"/>
          <p:cNvGrpSpPr/>
          <p:nvPr/>
        </p:nvGrpSpPr>
        <p:grpSpPr>
          <a:xfrm>
            <a:off x="14005475" y="6103570"/>
            <a:ext cx="2090397" cy="2187625"/>
            <a:chOff x="0" y="0"/>
            <a:chExt cx="380723" cy="398431"/>
          </a:xfrm>
        </p:grpSpPr>
        <p:sp>
          <p:nvSpPr>
            <p:cNvPr id="24" name="Freeform 24"/>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12"/>
              <a:stretch>
                <a:fillRect l="-2325" r="-2325"/>
              </a:stretch>
            </a:blipFill>
          </p:spPr>
        </p:sp>
      </p:grpSp>
      <p:grpSp>
        <p:nvGrpSpPr>
          <p:cNvPr id="25" name="Group 25"/>
          <p:cNvGrpSpPr/>
          <p:nvPr/>
        </p:nvGrpSpPr>
        <p:grpSpPr>
          <a:xfrm>
            <a:off x="10583102" y="0"/>
            <a:ext cx="7704898" cy="5641801"/>
            <a:chOff x="0" y="0"/>
            <a:chExt cx="2029273" cy="1485906"/>
          </a:xfrm>
        </p:grpSpPr>
        <p:sp>
          <p:nvSpPr>
            <p:cNvPr id="26" name="Freeform 26"/>
            <p:cNvSpPr/>
            <p:nvPr/>
          </p:nvSpPr>
          <p:spPr>
            <a:xfrm>
              <a:off x="0" y="0"/>
              <a:ext cx="2029273" cy="1485906"/>
            </a:xfrm>
            <a:custGeom>
              <a:avLst/>
              <a:gdLst/>
              <a:ahLst/>
              <a:cxnLst/>
              <a:rect l="l" t="t" r="r" b="b"/>
              <a:pathLst>
                <a:path w="2029273" h="1485906">
                  <a:moveTo>
                    <a:pt x="0" y="0"/>
                  </a:moveTo>
                  <a:lnTo>
                    <a:pt x="2029273" y="0"/>
                  </a:lnTo>
                  <a:lnTo>
                    <a:pt x="2029273" y="1485906"/>
                  </a:lnTo>
                  <a:lnTo>
                    <a:pt x="0" y="1485906"/>
                  </a:lnTo>
                  <a:close/>
                </a:path>
              </a:pathLst>
            </a:custGeom>
            <a:solidFill>
              <a:srgbClr val="0190FB">
                <a:alpha val="89804"/>
              </a:srgbClr>
            </a:solidFill>
          </p:spPr>
        </p:sp>
        <p:sp>
          <p:nvSpPr>
            <p:cNvPr id="27" name="TextBox 27"/>
            <p:cNvSpPr txBox="1"/>
            <p:nvPr/>
          </p:nvSpPr>
          <p:spPr>
            <a:xfrm>
              <a:off x="0" y="-9525"/>
              <a:ext cx="2029273" cy="1495431"/>
            </a:xfrm>
            <a:prstGeom prst="rect">
              <a:avLst/>
            </a:prstGeom>
          </p:spPr>
          <p:txBody>
            <a:bodyPr lIns="50800" tIns="50800" rIns="50800" bIns="50800" rtlCol="0" anchor="ctr"/>
            <a:lstStyle/>
            <a:p>
              <a:pPr algn="ctr">
                <a:lnSpc>
                  <a:spcPts val="1869"/>
                </a:lnSpc>
              </a:pPr>
              <a:endParaRPr/>
            </a:p>
          </p:txBody>
        </p:sp>
      </p:grpSp>
      <p:sp>
        <p:nvSpPr>
          <p:cNvPr id="28" name="TextBox 28"/>
          <p:cNvSpPr txBox="1"/>
          <p:nvPr/>
        </p:nvSpPr>
        <p:spPr>
          <a:xfrm>
            <a:off x="1137465" y="8408278"/>
            <a:ext cx="2854620" cy="1357630"/>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Dr Oliver Gehrig (GER)</a:t>
            </a:r>
          </a:p>
          <a:p>
            <a:pPr algn="l">
              <a:lnSpc>
                <a:spcPts val="1429"/>
              </a:lnSpc>
            </a:pPr>
            <a:r>
              <a:rPr lang="en-US" sz="1299">
                <a:solidFill>
                  <a:srgbClr val="0096FF"/>
                </a:solidFill>
                <a:latin typeface="Poppins"/>
                <a:ea typeface="Poppins"/>
                <a:cs typeface="Poppins"/>
                <a:sym typeface="Poppins"/>
              </a:rPr>
              <a:t>Chairman</a:t>
            </a:r>
          </a:p>
          <a:p>
            <a:pPr algn="l">
              <a:lnSpc>
                <a:spcPts val="1429"/>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A seasoned veterinarian with years of experience in sales and marketing within the animal health industry. Previous Head of Global Sales in the anti-doping division of Berlinger Special. Current CEO of Vet-X-Perts GmbH, a German health tech start-up.</a:t>
            </a:r>
          </a:p>
        </p:txBody>
      </p:sp>
      <p:sp>
        <p:nvSpPr>
          <p:cNvPr id="29" name="TextBox 29"/>
          <p:cNvSpPr txBox="1"/>
          <p:nvPr/>
        </p:nvSpPr>
        <p:spPr>
          <a:xfrm>
            <a:off x="4301939" y="8422565"/>
            <a:ext cx="2839394" cy="1462405"/>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Dr Gary Pace (USA)</a:t>
            </a:r>
          </a:p>
          <a:p>
            <a:pPr algn="l">
              <a:lnSpc>
                <a:spcPts val="1429"/>
              </a:lnSpc>
            </a:pPr>
            <a:r>
              <a:rPr lang="en-US" sz="1299">
                <a:solidFill>
                  <a:srgbClr val="0096FF"/>
                </a:solidFill>
                <a:latin typeface="Poppins"/>
                <a:ea typeface="Poppins"/>
                <a:cs typeface="Poppins"/>
                <a:sym typeface="Poppins"/>
              </a:rPr>
              <a:t>Director &amp; Co-founder</a:t>
            </a:r>
          </a:p>
          <a:p>
            <a:pPr algn="l">
              <a:lnSpc>
                <a:spcPts val="1210"/>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An experienced serial entrepreneur, director and senior operations manager of small to large-scale life sciences ventures in Australia, New Zealand and the USA. He has more than 40 years of experience in the development and commercialization of advanced technologies. </a:t>
            </a:r>
          </a:p>
        </p:txBody>
      </p:sp>
      <p:sp>
        <p:nvSpPr>
          <p:cNvPr id="30" name="TextBox 30"/>
          <p:cNvSpPr txBox="1"/>
          <p:nvPr/>
        </p:nvSpPr>
        <p:spPr>
          <a:xfrm>
            <a:off x="10808233" y="8395970"/>
            <a:ext cx="2862815" cy="1891030"/>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Natalie Lloyd (NZ)</a:t>
            </a:r>
          </a:p>
          <a:p>
            <a:pPr algn="l">
              <a:lnSpc>
                <a:spcPts val="1429"/>
              </a:lnSpc>
            </a:pPr>
            <a:r>
              <a:rPr lang="en-US" sz="1299">
                <a:solidFill>
                  <a:srgbClr val="0096FF"/>
                </a:solidFill>
                <a:latin typeface="Poppins"/>
                <a:ea typeface="Poppins"/>
                <a:cs typeface="Poppins"/>
                <a:sym typeface="Poppins"/>
              </a:rPr>
              <a:t>Director</a:t>
            </a:r>
          </a:p>
          <a:p>
            <a:pPr algn="l">
              <a:lnSpc>
                <a:spcPts val="1429"/>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Natalie Lloyd has extensive experience in the companion animal veterinary industry, having worked in a variety of roles since graduating from Massey University. Natalie currently works as a veterinary adviser for a multinational animal healthcare company and is also actively involved in both the global and local companion animal veterinary community. </a:t>
            </a:r>
          </a:p>
          <a:p>
            <a:pPr algn="l">
              <a:lnSpc>
                <a:spcPts val="1100"/>
              </a:lnSpc>
            </a:pPr>
            <a:endParaRPr lang="en-US" sz="1000">
              <a:solidFill>
                <a:srgbClr val="0096FF"/>
              </a:solidFill>
              <a:latin typeface="Poppins"/>
              <a:ea typeface="Poppins"/>
              <a:cs typeface="Poppins"/>
              <a:sym typeface="Poppins"/>
            </a:endParaRPr>
          </a:p>
        </p:txBody>
      </p:sp>
      <p:sp>
        <p:nvSpPr>
          <p:cNvPr id="31" name="TextBox 31"/>
          <p:cNvSpPr txBox="1"/>
          <p:nvPr/>
        </p:nvSpPr>
        <p:spPr>
          <a:xfrm>
            <a:off x="4381280" y="3909314"/>
            <a:ext cx="2855792" cy="1329055"/>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Professor Alison Heather (UK)</a:t>
            </a:r>
          </a:p>
          <a:p>
            <a:pPr algn="l">
              <a:lnSpc>
                <a:spcPts val="1429"/>
              </a:lnSpc>
            </a:pPr>
            <a:r>
              <a:rPr lang="en-US" sz="1299">
                <a:solidFill>
                  <a:srgbClr val="0096FF"/>
                </a:solidFill>
                <a:latin typeface="Poppins"/>
                <a:ea typeface="Poppins"/>
                <a:cs typeface="Poppins"/>
                <a:sym typeface="Poppins"/>
              </a:rPr>
              <a:t>CSO &amp; Inventor</a:t>
            </a:r>
          </a:p>
          <a:p>
            <a:pPr algn="l">
              <a:lnSpc>
                <a:spcPts val="1210"/>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An academic professor with over 24 years’ of research on the physiology of steroid hormones and their role in health and disease, with international recognition for her development of bioassays for the detection of steroid hormones. </a:t>
            </a:r>
          </a:p>
        </p:txBody>
      </p:sp>
      <p:sp>
        <p:nvSpPr>
          <p:cNvPr id="32" name="TextBox 32"/>
          <p:cNvSpPr txBox="1"/>
          <p:nvPr/>
        </p:nvSpPr>
        <p:spPr>
          <a:xfrm>
            <a:off x="7627837" y="3909314"/>
            <a:ext cx="2812025" cy="1310005"/>
          </a:xfrm>
          <a:prstGeom prst="rect">
            <a:avLst/>
          </a:prstGeom>
        </p:spPr>
        <p:txBody>
          <a:bodyPr lIns="0" tIns="0" rIns="0" bIns="0" rtlCol="0" anchor="t">
            <a:spAutoFit/>
          </a:bodyPr>
          <a:lstStyle/>
          <a:p>
            <a:pPr algn="just">
              <a:lnSpc>
                <a:spcPts val="1429"/>
              </a:lnSpc>
            </a:pPr>
            <a:r>
              <a:rPr lang="en-US" sz="1299">
                <a:solidFill>
                  <a:srgbClr val="0096FF"/>
                </a:solidFill>
                <a:latin typeface="Poppins"/>
                <a:ea typeface="Poppins"/>
                <a:cs typeface="Poppins"/>
                <a:sym typeface="Poppins"/>
              </a:rPr>
              <a:t>Dr Matthew Bull (NZ)</a:t>
            </a:r>
          </a:p>
          <a:p>
            <a:pPr algn="just">
              <a:lnSpc>
                <a:spcPts val="1429"/>
              </a:lnSpc>
            </a:pPr>
            <a:r>
              <a:rPr lang="en-US" sz="1299">
                <a:solidFill>
                  <a:srgbClr val="0096FF"/>
                </a:solidFill>
                <a:latin typeface="Poppins"/>
                <a:ea typeface="Poppins"/>
                <a:cs typeface="Poppins"/>
                <a:sym typeface="Poppins"/>
              </a:rPr>
              <a:t>COO &amp; CFO</a:t>
            </a:r>
          </a:p>
          <a:p>
            <a:pPr algn="l">
              <a:lnSpc>
                <a:spcPts val="1100"/>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An experienced analyst and academic research scientist with a background in translational drug development, commercialisation, and operations, and previous roles in investment and life sciences consulting. </a:t>
            </a:r>
          </a:p>
        </p:txBody>
      </p:sp>
      <p:sp>
        <p:nvSpPr>
          <p:cNvPr id="33" name="TextBox 33"/>
          <p:cNvSpPr txBox="1"/>
          <p:nvPr/>
        </p:nvSpPr>
        <p:spPr>
          <a:xfrm>
            <a:off x="1137465" y="3909314"/>
            <a:ext cx="2862815" cy="1062355"/>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Thomas Bechter (CH)</a:t>
            </a:r>
          </a:p>
          <a:p>
            <a:pPr algn="l">
              <a:lnSpc>
                <a:spcPts val="1429"/>
              </a:lnSpc>
            </a:pPr>
            <a:r>
              <a:rPr lang="en-US" sz="1299">
                <a:solidFill>
                  <a:srgbClr val="0096FF"/>
                </a:solidFill>
                <a:latin typeface="Poppins"/>
                <a:ea typeface="Poppins"/>
                <a:cs typeface="Poppins"/>
                <a:sym typeface="Poppins"/>
              </a:rPr>
              <a:t>CEO Director</a:t>
            </a:r>
          </a:p>
          <a:p>
            <a:pPr algn="l">
              <a:lnSpc>
                <a:spcPts val="1210"/>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A seasoned executive with over 25 years of experience in top management positions at large international corporations and family businesses. </a:t>
            </a:r>
          </a:p>
        </p:txBody>
      </p:sp>
      <p:sp>
        <p:nvSpPr>
          <p:cNvPr id="34" name="TextBox 34"/>
          <p:cNvSpPr txBox="1"/>
          <p:nvPr/>
        </p:nvSpPr>
        <p:spPr>
          <a:xfrm>
            <a:off x="11069902" y="1259724"/>
            <a:ext cx="2339476" cy="281305"/>
          </a:xfrm>
          <a:prstGeom prst="rect">
            <a:avLst/>
          </a:prstGeom>
        </p:spPr>
        <p:txBody>
          <a:bodyPr lIns="0" tIns="0" rIns="0" bIns="0" rtlCol="0" anchor="t">
            <a:spAutoFit/>
          </a:bodyPr>
          <a:lstStyle/>
          <a:p>
            <a:pPr algn="l">
              <a:lnSpc>
                <a:spcPts val="2089"/>
              </a:lnSpc>
            </a:pPr>
            <a:r>
              <a:rPr lang="en-US" sz="1899" b="1">
                <a:solidFill>
                  <a:srgbClr val="FFFFFF"/>
                </a:solidFill>
                <a:latin typeface="Poppins Bold"/>
                <a:ea typeface="Poppins Bold"/>
                <a:cs typeface="Poppins Bold"/>
                <a:sym typeface="Poppins Bold"/>
              </a:rPr>
              <a:t>Advisory </a:t>
            </a:r>
          </a:p>
        </p:txBody>
      </p:sp>
      <p:sp>
        <p:nvSpPr>
          <p:cNvPr id="35" name="TextBox 35"/>
          <p:cNvSpPr txBox="1"/>
          <p:nvPr/>
        </p:nvSpPr>
        <p:spPr>
          <a:xfrm>
            <a:off x="1028700" y="5736073"/>
            <a:ext cx="9733853" cy="281305"/>
          </a:xfrm>
          <a:prstGeom prst="rect">
            <a:avLst/>
          </a:prstGeom>
        </p:spPr>
        <p:txBody>
          <a:bodyPr lIns="0" tIns="0" rIns="0" bIns="0" rtlCol="0" anchor="t">
            <a:spAutoFit/>
          </a:bodyPr>
          <a:lstStyle/>
          <a:p>
            <a:pPr algn="l">
              <a:lnSpc>
                <a:spcPts val="2089"/>
              </a:lnSpc>
            </a:pPr>
            <a:r>
              <a:rPr lang="en-US" sz="1899" b="1">
                <a:solidFill>
                  <a:srgbClr val="0096FF"/>
                </a:solidFill>
                <a:latin typeface="Poppins Bold"/>
                <a:ea typeface="Poppins Bold"/>
                <a:cs typeface="Poppins Bold"/>
                <a:sym typeface="Poppins Bold"/>
              </a:rPr>
              <a:t>Board of Directors</a:t>
            </a:r>
          </a:p>
        </p:txBody>
      </p:sp>
      <p:sp>
        <p:nvSpPr>
          <p:cNvPr id="36" name="TextBox 36"/>
          <p:cNvSpPr txBox="1"/>
          <p:nvPr/>
        </p:nvSpPr>
        <p:spPr>
          <a:xfrm>
            <a:off x="1096097" y="1259724"/>
            <a:ext cx="2339476" cy="281305"/>
          </a:xfrm>
          <a:prstGeom prst="rect">
            <a:avLst/>
          </a:prstGeom>
        </p:spPr>
        <p:txBody>
          <a:bodyPr lIns="0" tIns="0" rIns="0" bIns="0" rtlCol="0" anchor="t">
            <a:spAutoFit/>
          </a:bodyPr>
          <a:lstStyle/>
          <a:p>
            <a:pPr algn="l">
              <a:lnSpc>
                <a:spcPts val="2089"/>
              </a:lnSpc>
            </a:pPr>
            <a:r>
              <a:rPr lang="en-US" sz="1899" b="1">
                <a:solidFill>
                  <a:srgbClr val="0096FF"/>
                </a:solidFill>
                <a:latin typeface="Poppins Bold"/>
                <a:ea typeface="Poppins Bold"/>
                <a:cs typeface="Poppins Bold"/>
                <a:sym typeface="Poppins Bold"/>
              </a:rPr>
              <a:t>Executive Team</a:t>
            </a:r>
          </a:p>
        </p:txBody>
      </p:sp>
      <p:sp>
        <p:nvSpPr>
          <p:cNvPr id="37" name="TextBox 37"/>
          <p:cNvSpPr txBox="1"/>
          <p:nvPr/>
        </p:nvSpPr>
        <p:spPr>
          <a:xfrm>
            <a:off x="1045505" y="43701"/>
            <a:ext cx="11194135" cy="1216022"/>
          </a:xfrm>
          <a:prstGeom prst="rect">
            <a:avLst/>
          </a:prstGeom>
        </p:spPr>
        <p:txBody>
          <a:bodyPr lIns="0" tIns="0" rIns="0" bIns="0" rtlCol="0" anchor="t">
            <a:spAutoFit/>
          </a:bodyPr>
          <a:lstStyle/>
          <a:p>
            <a:pPr marL="0" lvl="0" indent="0" algn="l">
              <a:lnSpc>
                <a:spcPts val="8799"/>
              </a:lnSpc>
            </a:pPr>
            <a:r>
              <a:rPr lang="en-US" sz="7999">
                <a:solidFill>
                  <a:srgbClr val="000000"/>
                </a:solidFill>
                <a:latin typeface="Poppins"/>
                <a:ea typeface="Poppins"/>
                <a:cs typeface="Poppins"/>
                <a:sym typeface="Poppins"/>
              </a:rPr>
              <a:t>Meet the Team</a:t>
            </a:r>
          </a:p>
        </p:txBody>
      </p:sp>
      <p:sp>
        <p:nvSpPr>
          <p:cNvPr id="38" name="TextBox 38"/>
          <p:cNvSpPr txBox="1"/>
          <p:nvPr/>
        </p:nvSpPr>
        <p:spPr>
          <a:xfrm>
            <a:off x="7546755" y="8422565"/>
            <a:ext cx="3036347" cy="1329055"/>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Andrea McKenzie (NZ)</a:t>
            </a:r>
          </a:p>
          <a:p>
            <a:pPr algn="l">
              <a:lnSpc>
                <a:spcPts val="1429"/>
              </a:lnSpc>
            </a:pPr>
            <a:r>
              <a:rPr lang="en-US" sz="1299">
                <a:solidFill>
                  <a:srgbClr val="0096FF"/>
                </a:solidFill>
                <a:latin typeface="Poppins"/>
                <a:ea typeface="Poppins"/>
                <a:cs typeface="Poppins"/>
                <a:sym typeface="Poppins"/>
              </a:rPr>
              <a:t>Director </a:t>
            </a:r>
          </a:p>
          <a:p>
            <a:pPr algn="l">
              <a:lnSpc>
                <a:spcPts val="1210"/>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An experienced director and senior operations leader with a strong track record in organisational transformation, people leadership, and governance across corporate, charitable, and emerging venture environments.</a:t>
            </a:r>
          </a:p>
        </p:txBody>
      </p:sp>
      <p:sp>
        <p:nvSpPr>
          <p:cNvPr id="39" name="TextBox 39"/>
          <p:cNvSpPr txBox="1"/>
          <p:nvPr/>
        </p:nvSpPr>
        <p:spPr>
          <a:xfrm>
            <a:off x="13985373" y="8395970"/>
            <a:ext cx="3036347" cy="1329055"/>
          </a:xfrm>
          <a:prstGeom prst="rect">
            <a:avLst/>
          </a:prstGeom>
        </p:spPr>
        <p:txBody>
          <a:bodyPr lIns="0" tIns="0" rIns="0" bIns="0" rtlCol="0" anchor="t">
            <a:spAutoFit/>
          </a:bodyPr>
          <a:lstStyle/>
          <a:p>
            <a:pPr algn="l">
              <a:lnSpc>
                <a:spcPts val="1429"/>
              </a:lnSpc>
            </a:pPr>
            <a:r>
              <a:rPr lang="en-US" sz="1299">
                <a:solidFill>
                  <a:srgbClr val="0096FF"/>
                </a:solidFill>
                <a:latin typeface="Poppins"/>
                <a:ea typeface="Poppins"/>
                <a:cs typeface="Poppins"/>
                <a:sym typeface="Poppins"/>
              </a:rPr>
              <a:t>Dirk Ehle (GER)</a:t>
            </a:r>
          </a:p>
          <a:p>
            <a:pPr algn="l">
              <a:lnSpc>
                <a:spcPts val="1429"/>
              </a:lnSpc>
            </a:pPr>
            <a:r>
              <a:rPr lang="en-US" sz="1299">
                <a:solidFill>
                  <a:srgbClr val="0096FF"/>
                </a:solidFill>
                <a:latin typeface="Poppins"/>
                <a:ea typeface="Poppins"/>
                <a:cs typeface="Poppins"/>
                <a:sym typeface="Poppins"/>
              </a:rPr>
              <a:t>Director </a:t>
            </a:r>
          </a:p>
          <a:p>
            <a:pPr algn="l">
              <a:lnSpc>
                <a:spcPts val="1210"/>
              </a:lnSpc>
            </a:pPr>
            <a:endParaRPr lang="en-US" sz="1299">
              <a:solidFill>
                <a:srgbClr val="0096FF"/>
              </a:solidFill>
              <a:latin typeface="Poppins"/>
              <a:ea typeface="Poppins"/>
              <a:cs typeface="Poppins"/>
              <a:sym typeface="Poppins"/>
            </a:endParaRPr>
          </a:p>
          <a:p>
            <a:pPr algn="l">
              <a:lnSpc>
                <a:spcPts val="1100"/>
              </a:lnSpc>
            </a:pPr>
            <a:r>
              <a:rPr lang="en-US" sz="1000">
                <a:solidFill>
                  <a:srgbClr val="0096FF"/>
                </a:solidFill>
                <a:latin typeface="Poppins"/>
                <a:ea typeface="Poppins"/>
                <a:cs typeface="Poppins"/>
                <a:sym typeface="Poppins"/>
              </a:rPr>
              <a:t>Dirk Ehle is the former CEO of Bayer Animal Health and former President of Elanco Animal Health Europe. He brings significant expertise in global animal health markets, corporate strategy, and product development – as well as a strong industry network.</a:t>
            </a:r>
          </a:p>
        </p:txBody>
      </p:sp>
      <p:grpSp>
        <p:nvGrpSpPr>
          <p:cNvPr id="40" name="Group 40"/>
          <p:cNvGrpSpPr/>
          <p:nvPr/>
        </p:nvGrpSpPr>
        <p:grpSpPr>
          <a:xfrm>
            <a:off x="11146332" y="1612463"/>
            <a:ext cx="2092524" cy="2189850"/>
            <a:chOff x="0" y="0"/>
            <a:chExt cx="380723" cy="398431"/>
          </a:xfrm>
        </p:grpSpPr>
        <p:sp>
          <p:nvSpPr>
            <p:cNvPr id="41" name="Freeform 41"/>
            <p:cNvSpPr/>
            <p:nvPr/>
          </p:nvSpPr>
          <p:spPr>
            <a:xfrm>
              <a:off x="0" y="0"/>
              <a:ext cx="380723" cy="398431"/>
            </a:xfrm>
            <a:custGeom>
              <a:avLst/>
              <a:gdLst/>
              <a:ahLst/>
              <a:cxnLst/>
              <a:rect l="l" t="t" r="r" b="b"/>
              <a:pathLst>
                <a:path w="380723" h="398431">
                  <a:moveTo>
                    <a:pt x="85095" y="0"/>
                  </a:moveTo>
                  <a:lnTo>
                    <a:pt x="295628" y="0"/>
                  </a:lnTo>
                  <a:cubicBezTo>
                    <a:pt x="342625" y="0"/>
                    <a:pt x="380723" y="38099"/>
                    <a:pt x="380723" y="85095"/>
                  </a:cubicBezTo>
                  <a:lnTo>
                    <a:pt x="380723" y="313336"/>
                  </a:lnTo>
                  <a:cubicBezTo>
                    <a:pt x="380723" y="360333"/>
                    <a:pt x="342625" y="398431"/>
                    <a:pt x="295628" y="398431"/>
                  </a:cubicBezTo>
                  <a:lnTo>
                    <a:pt x="85095" y="398431"/>
                  </a:lnTo>
                  <a:cubicBezTo>
                    <a:pt x="38099" y="398431"/>
                    <a:pt x="0" y="360333"/>
                    <a:pt x="0" y="313336"/>
                  </a:cubicBezTo>
                  <a:lnTo>
                    <a:pt x="0" y="85095"/>
                  </a:lnTo>
                  <a:cubicBezTo>
                    <a:pt x="0" y="38099"/>
                    <a:pt x="38099" y="0"/>
                    <a:pt x="85095" y="0"/>
                  </a:cubicBezTo>
                  <a:close/>
                </a:path>
              </a:pathLst>
            </a:custGeom>
            <a:blipFill>
              <a:blip r:embed="rId13"/>
              <a:stretch>
                <a:fillRect t="-3607" b="-47553"/>
              </a:stretch>
            </a:blipFill>
          </p:spPr>
        </p:sp>
      </p:grpSp>
      <p:grpSp>
        <p:nvGrpSpPr>
          <p:cNvPr id="42" name="Group 42"/>
          <p:cNvGrpSpPr/>
          <p:nvPr/>
        </p:nvGrpSpPr>
        <p:grpSpPr>
          <a:xfrm>
            <a:off x="15317465" y="1612463"/>
            <a:ext cx="2090397" cy="2187625"/>
            <a:chOff x="0" y="0"/>
            <a:chExt cx="380723" cy="398431"/>
          </a:xfrm>
        </p:grpSpPr>
        <p:sp>
          <p:nvSpPr>
            <p:cNvPr id="43" name="Freeform 43"/>
            <p:cNvSpPr/>
            <p:nvPr/>
          </p:nvSpPr>
          <p:spPr>
            <a:xfrm>
              <a:off x="0" y="0"/>
              <a:ext cx="380723" cy="398431"/>
            </a:xfrm>
            <a:custGeom>
              <a:avLst/>
              <a:gdLst/>
              <a:ahLst/>
              <a:cxnLst/>
              <a:rect l="l" t="t" r="r" b="b"/>
              <a:pathLst>
                <a:path w="380723" h="398431">
                  <a:moveTo>
                    <a:pt x="85182" y="0"/>
                  </a:moveTo>
                  <a:lnTo>
                    <a:pt x="295541" y="0"/>
                  </a:lnTo>
                  <a:cubicBezTo>
                    <a:pt x="342586" y="0"/>
                    <a:pt x="380723" y="38137"/>
                    <a:pt x="380723" y="85182"/>
                  </a:cubicBezTo>
                  <a:lnTo>
                    <a:pt x="380723" y="313249"/>
                  </a:lnTo>
                  <a:cubicBezTo>
                    <a:pt x="380723" y="360294"/>
                    <a:pt x="342586" y="398431"/>
                    <a:pt x="295541" y="398431"/>
                  </a:cubicBezTo>
                  <a:lnTo>
                    <a:pt x="85182" y="398431"/>
                  </a:lnTo>
                  <a:cubicBezTo>
                    <a:pt x="38137" y="398431"/>
                    <a:pt x="0" y="360294"/>
                    <a:pt x="0" y="313249"/>
                  </a:cubicBezTo>
                  <a:lnTo>
                    <a:pt x="0" y="85182"/>
                  </a:lnTo>
                  <a:cubicBezTo>
                    <a:pt x="0" y="38137"/>
                    <a:pt x="38137" y="0"/>
                    <a:pt x="85182" y="0"/>
                  </a:cubicBezTo>
                  <a:close/>
                </a:path>
              </a:pathLst>
            </a:custGeom>
            <a:blipFill>
              <a:blip r:embed="rId14"/>
              <a:stretch>
                <a:fillRect l="-2325" r="-2325"/>
              </a:stretch>
            </a:blipFill>
          </p:spPr>
        </p:sp>
      </p:grpSp>
      <p:sp>
        <p:nvSpPr>
          <p:cNvPr id="44" name="TextBox 44"/>
          <p:cNvSpPr txBox="1"/>
          <p:nvPr/>
        </p:nvSpPr>
        <p:spPr>
          <a:xfrm>
            <a:off x="11146332" y="3909314"/>
            <a:ext cx="3653093" cy="1643380"/>
          </a:xfrm>
          <a:prstGeom prst="rect">
            <a:avLst/>
          </a:prstGeom>
        </p:spPr>
        <p:txBody>
          <a:bodyPr lIns="0" tIns="0" rIns="0" bIns="0" rtlCol="0" anchor="t">
            <a:spAutoFit/>
          </a:bodyPr>
          <a:lstStyle/>
          <a:p>
            <a:pPr algn="just">
              <a:lnSpc>
                <a:spcPts val="1429"/>
              </a:lnSpc>
            </a:pPr>
            <a:r>
              <a:rPr lang="en-US" sz="1299">
                <a:solidFill>
                  <a:srgbClr val="FEFEFE"/>
                </a:solidFill>
                <a:latin typeface="Poppins"/>
                <a:ea typeface="Poppins"/>
                <a:cs typeface="Poppins"/>
                <a:sym typeface="Poppins"/>
              </a:rPr>
              <a:t>Professor Dr Sandra Goericke-Pesch (GER)</a:t>
            </a:r>
          </a:p>
          <a:p>
            <a:pPr algn="l">
              <a:lnSpc>
                <a:spcPts val="1429"/>
              </a:lnSpc>
            </a:pPr>
            <a:r>
              <a:rPr lang="en-US" sz="1299">
                <a:solidFill>
                  <a:srgbClr val="FEFEFE"/>
                </a:solidFill>
                <a:latin typeface="Poppins"/>
                <a:ea typeface="Poppins"/>
                <a:cs typeface="Poppins"/>
                <a:sym typeface="Poppins"/>
              </a:rPr>
              <a:t>University of Veterinary Medicine Hannover</a:t>
            </a:r>
          </a:p>
          <a:p>
            <a:pPr algn="l">
              <a:lnSpc>
                <a:spcPts val="1429"/>
              </a:lnSpc>
            </a:pPr>
            <a:r>
              <a:rPr lang="en-US" sz="1299">
                <a:solidFill>
                  <a:srgbClr val="FEFEFE"/>
                </a:solidFill>
                <a:latin typeface="Poppins"/>
                <a:ea typeface="Poppins"/>
                <a:cs typeface="Poppins"/>
                <a:sym typeface="Poppins"/>
              </a:rPr>
              <a:t>Medical Advisor</a:t>
            </a:r>
          </a:p>
          <a:p>
            <a:pPr algn="l">
              <a:lnSpc>
                <a:spcPts val="1210"/>
              </a:lnSpc>
            </a:pPr>
            <a:endParaRPr lang="en-US" sz="1299">
              <a:solidFill>
                <a:srgbClr val="FEFEFE"/>
              </a:solidFill>
              <a:latin typeface="Poppins"/>
              <a:ea typeface="Poppins"/>
              <a:cs typeface="Poppins"/>
              <a:sym typeface="Poppins"/>
            </a:endParaRPr>
          </a:p>
          <a:p>
            <a:pPr algn="l">
              <a:lnSpc>
                <a:spcPts val="1100"/>
              </a:lnSpc>
            </a:pPr>
            <a:r>
              <a:rPr lang="en-US" sz="1000">
                <a:solidFill>
                  <a:srgbClr val="FEFEFE"/>
                </a:solidFill>
                <a:latin typeface="Poppins"/>
                <a:ea typeface="Poppins"/>
                <a:cs typeface="Poppins"/>
                <a:sym typeface="Poppins"/>
              </a:rPr>
              <a:t>A professor for Reproductive Medicine of Dogs and Cats, at the University of Veterinary Medicine Hannover, author of over 84 original research papers, reviews, and book chapters, German Diplomate for Animal Reproduction and Biotechnology of Reproduction, and treasurer and board member of the European Veterinary Society for Small Animal Reproduction (EVSSAR)</a:t>
            </a:r>
          </a:p>
        </p:txBody>
      </p:sp>
      <p:sp>
        <p:nvSpPr>
          <p:cNvPr id="45" name="TextBox 45"/>
          <p:cNvSpPr txBox="1"/>
          <p:nvPr/>
        </p:nvSpPr>
        <p:spPr>
          <a:xfrm>
            <a:off x="15401188" y="3909314"/>
            <a:ext cx="2656867" cy="1490980"/>
          </a:xfrm>
          <a:prstGeom prst="rect">
            <a:avLst/>
          </a:prstGeom>
        </p:spPr>
        <p:txBody>
          <a:bodyPr lIns="0" tIns="0" rIns="0" bIns="0" rtlCol="0" anchor="t">
            <a:spAutoFit/>
          </a:bodyPr>
          <a:lstStyle/>
          <a:p>
            <a:pPr algn="l">
              <a:lnSpc>
                <a:spcPts val="1429"/>
              </a:lnSpc>
            </a:pPr>
            <a:r>
              <a:rPr lang="en-US" sz="1299">
                <a:solidFill>
                  <a:srgbClr val="FFFFFF"/>
                </a:solidFill>
                <a:latin typeface="Poppins"/>
                <a:ea typeface="Poppins"/>
                <a:cs typeface="Poppins"/>
                <a:sym typeface="Poppins"/>
              </a:rPr>
              <a:t>Dr Roland Toder (NZ)</a:t>
            </a:r>
          </a:p>
          <a:p>
            <a:pPr algn="l">
              <a:lnSpc>
                <a:spcPts val="1429"/>
              </a:lnSpc>
            </a:pPr>
            <a:r>
              <a:rPr lang="en-US" sz="1299">
                <a:solidFill>
                  <a:srgbClr val="FEFEFE"/>
                </a:solidFill>
                <a:latin typeface="Poppins"/>
                <a:ea typeface="Poppins"/>
                <a:cs typeface="Poppins"/>
                <a:sym typeface="Poppins"/>
              </a:rPr>
              <a:t>Senior Advisor</a:t>
            </a:r>
          </a:p>
          <a:p>
            <a:pPr algn="l">
              <a:lnSpc>
                <a:spcPts val="1429"/>
              </a:lnSpc>
            </a:pPr>
            <a:endParaRPr lang="en-US" sz="1299">
              <a:solidFill>
                <a:srgbClr val="FEFEFE"/>
              </a:solidFill>
              <a:latin typeface="Poppins"/>
              <a:ea typeface="Poppins"/>
              <a:cs typeface="Poppins"/>
              <a:sym typeface="Poppins"/>
            </a:endParaRPr>
          </a:p>
          <a:p>
            <a:pPr algn="l">
              <a:lnSpc>
                <a:spcPts val="1100"/>
              </a:lnSpc>
            </a:pPr>
            <a:r>
              <a:rPr lang="en-US" sz="1000">
                <a:solidFill>
                  <a:srgbClr val="FFFFFF"/>
                </a:solidFill>
                <a:latin typeface="Poppins"/>
                <a:ea typeface="Poppins"/>
                <a:cs typeface="Poppins"/>
                <a:sym typeface="Poppins"/>
              </a:rPr>
              <a:t>A life sciences and international business development expert, with previous experience as a manager, board member and consultant to numerous successful companies in NZ and in Europe. Former member of insituGen’s board of directors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60339" y="2537865"/>
            <a:ext cx="4815523" cy="6429017"/>
            <a:chOff x="0" y="0"/>
            <a:chExt cx="1268286" cy="1693239"/>
          </a:xfrm>
        </p:grpSpPr>
        <p:sp>
          <p:nvSpPr>
            <p:cNvPr id="4" name="Freeform 4"/>
            <p:cNvSpPr/>
            <p:nvPr/>
          </p:nvSpPr>
          <p:spPr>
            <a:xfrm>
              <a:off x="0" y="0"/>
              <a:ext cx="1268286" cy="1693239"/>
            </a:xfrm>
            <a:custGeom>
              <a:avLst/>
              <a:gdLst/>
              <a:ahLst/>
              <a:cxnLst/>
              <a:rect l="l" t="t" r="r" b="b"/>
              <a:pathLst>
                <a:path w="1268286" h="1693239">
                  <a:moveTo>
                    <a:pt x="81993" y="0"/>
                  </a:moveTo>
                  <a:lnTo>
                    <a:pt x="1186293" y="0"/>
                  </a:lnTo>
                  <a:cubicBezTo>
                    <a:pt x="1208039" y="0"/>
                    <a:pt x="1228894" y="8638"/>
                    <a:pt x="1244271" y="24015"/>
                  </a:cubicBezTo>
                  <a:cubicBezTo>
                    <a:pt x="1259647" y="39392"/>
                    <a:pt x="1268286" y="60247"/>
                    <a:pt x="1268286" y="81993"/>
                  </a:cubicBezTo>
                  <a:lnTo>
                    <a:pt x="1268286" y="1611246"/>
                  </a:lnTo>
                  <a:cubicBezTo>
                    <a:pt x="1268286" y="1632992"/>
                    <a:pt x="1259647" y="1653847"/>
                    <a:pt x="1244271" y="1669224"/>
                  </a:cubicBezTo>
                  <a:cubicBezTo>
                    <a:pt x="1228894" y="1684601"/>
                    <a:pt x="1208039" y="1693239"/>
                    <a:pt x="1186293" y="1693239"/>
                  </a:cubicBezTo>
                  <a:lnTo>
                    <a:pt x="81993" y="1693239"/>
                  </a:lnTo>
                  <a:cubicBezTo>
                    <a:pt x="60247" y="1693239"/>
                    <a:pt x="39392" y="1684601"/>
                    <a:pt x="24015" y="1669224"/>
                  </a:cubicBezTo>
                  <a:cubicBezTo>
                    <a:pt x="8638" y="1653847"/>
                    <a:pt x="0" y="1632992"/>
                    <a:pt x="0" y="1611246"/>
                  </a:cubicBezTo>
                  <a:lnTo>
                    <a:pt x="0" y="81993"/>
                  </a:lnTo>
                  <a:cubicBezTo>
                    <a:pt x="0" y="60247"/>
                    <a:pt x="8638" y="39392"/>
                    <a:pt x="24015" y="24015"/>
                  </a:cubicBezTo>
                  <a:cubicBezTo>
                    <a:pt x="39392" y="8638"/>
                    <a:pt x="60247" y="0"/>
                    <a:pt x="81993" y="0"/>
                  </a:cubicBezTo>
                  <a:close/>
                </a:path>
              </a:pathLst>
            </a:custGeom>
            <a:ln w="95250" cap="rnd">
              <a:solidFill>
                <a:srgbClr val="FEBA01"/>
              </a:solidFill>
              <a:prstDash val="solid"/>
              <a:round/>
            </a:ln>
          </p:spPr>
        </p:sp>
        <p:sp>
          <p:nvSpPr>
            <p:cNvPr id="5" name="TextBox 5"/>
            <p:cNvSpPr txBox="1"/>
            <p:nvPr/>
          </p:nvSpPr>
          <p:spPr>
            <a:xfrm>
              <a:off x="0" y="-66675"/>
              <a:ext cx="1268286" cy="1759914"/>
            </a:xfrm>
            <a:prstGeom prst="rect">
              <a:avLst/>
            </a:prstGeom>
          </p:spPr>
          <p:txBody>
            <a:bodyPr lIns="50800" tIns="50800" rIns="50800" bIns="50800" rtlCol="0" anchor="ctr"/>
            <a:lstStyle/>
            <a:p>
              <a:pPr algn="ctr">
                <a:lnSpc>
                  <a:spcPts val="2615"/>
                </a:lnSpc>
              </a:pPr>
              <a:endParaRPr/>
            </a:p>
          </p:txBody>
        </p:sp>
      </p:grpSp>
      <p:grpSp>
        <p:nvGrpSpPr>
          <p:cNvPr id="6" name="Group 6"/>
          <p:cNvGrpSpPr/>
          <p:nvPr/>
        </p:nvGrpSpPr>
        <p:grpSpPr>
          <a:xfrm>
            <a:off x="6493555" y="2537865"/>
            <a:ext cx="4815523" cy="6429017"/>
            <a:chOff x="0" y="0"/>
            <a:chExt cx="1268286" cy="1693239"/>
          </a:xfrm>
        </p:grpSpPr>
        <p:sp>
          <p:nvSpPr>
            <p:cNvPr id="7" name="Freeform 7"/>
            <p:cNvSpPr/>
            <p:nvPr/>
          </p:nvSpPr>
          <p:spPr>
            <a:xfrm>
              <a:off x="0" y="0"/>
              <a:ext cx="1268286" cy="1693239"/>
            </a:xfrm>
            <a:custGeom>
              <a:avLst/>
              <a:gdLst/>
              <a:ahLst/>
              <a:cxnLst/>
              <a:rect l="l" t="t" r="r" b="b"/>
              <a:pathLst>
                <a:path w="1268286" h="1693239">
                  <a:moveTo>
                    <a:pt x="81993" y="0"/>
                  </a:moveTo>
                  <a:lnTo>
                    <a:pt x="1186293" y="0"/>
                  </a:lnTo>
                  <a:cubicBezTo>
                    <a:pt x="1208039" y="0"/>
                    <a:pt x="1228894" y="8638"/>
                    <a:pt x="1244271" y="24015"/>
                  </a:cubicBezTo>
                  <a:cubicBezTo>
                    <a:pt x="1259647" y="39392"/>
                    <a:pt x="1268286" y="60247"/>
                    <a:pt x="1268286" y="81993"/>
                  </a:cubicBezTo>
                  <a:lnTo>
                    <a:pt x="1268286" y="1611246"/>
                  </a:lnTo>
                  <a:cubicBezTo>
                    <a:pt x="1268286" y="1632992"/>
                    <a:pt x="1259647" y="1653847"/>
                    <a:pt x="1244271" y="1669224"/>
                  </a:cubicBezTo>
                  <a:cubicBezTo>
                    <a:pt x="1228894" y="1684601"/>
                    <a:pt x="1208039" y="1693239"/>
                    <a:pt x="1186293" y="1693239"/>
                  </a:cubicBezTo>
                  <a:lnTo>
                    <a:pt x="81993" y="1693239"/>
                  </a:lnTo>
                  <a:cubicBezTo>
                    <a:pt x="60247" y="1693239"/>
                    <a:pt x="39392" y="1684601"/>
                    <a:pt x="24015" y="1669224"/>
                  </a:cubicBezTo>
                  <a:cubicBezTo>
                    <a:pt x="8638" y="1653847"/>
                    <a:pt x="0" y="1632992"/>
                    <a:pt x="0" y="1611246"/>
                  </a:cubicBezTo>
                  <a:lnTo>
                    <a:pt x="0" y="81993"/>
                  </a:lnTo>
                  <a:cubicBezTo>
                    <a:pt x="0" y="60247"/>
                    <a:pt x="8638" y="39392"/>
                    <a:pt x="24015" y="24015"/>
                  </a:cubicBezTo>
                  <a:cubicBezTo>
                    <a:pt x="39392" y="8638"/>
                    <a:pt x="60247" y="0"/>
                    <a:pt x="81993" y="0"/>
                  </a:cubicBezTo>
                  <a:close/>
                </a:path>
              </a:pathLst>
            </a:custGeom>
            <a:ln w="95250" cap="rnd">
              <a:solidFill>
                <a:srgbClr val="FEBA01"/>
              </a:solidFill>
              <a:prstDash val="solid"/>
              <a:round/>
            </a:ln>
          </p:spPr>
        </p:sp>
        <p:sp>
          <p:nvSpPr>
            <p:cNvPr id="8" name="TextBox 8"/>
            <p:cNvSpPr txBox="1"/>
            <p:nvPr/>
          </p:nvSpPr>
          <p:spPr>
            <a:xfrm>
              <a:off x="0" y="-66675"/>
              <a:ext cx="1268286" cy="1759914"/>
            </a:xfrm>
            <a:prstGeom prst="rect">
              <a:avLst/>
            </a:prstGeom>
          </p:spPr>
          <p:txBody>
            <a:bodyPr lIns="50800" tIns="50800" rIns="50800" bIns="50800" rtlCol="0" anchor="ctr"/>
            <a:lstStyle/>
            <a:p>
              <a:pPr algn="ctr">
                <a:lnSpc>
                  <a:spcPts val="2615"/>
                </a:lnSpc>
              </a:pPr>
              <a:endParaRPr/>
            </a:p>
          </p:txBody>
        </p:sp>
      </p:grpSp>
      <p:grpSp>
        <p:nvGrpSpPr>
          <p:cNvPr id="9" name="Group 9"/>
          <p:cNvGrpSpPr/>
          <p:nvPr/>
        </p:nvGrpSpPr>
        <p:grpSpPr>
          <a:xfrm>
            <a:off x="11826770" y="2537865"/>
            <a:ext cx="4815523" cy="6429017"/>
            <a:chOff x="0" y="0"/>
            <a:chExt cx="1268286" cy="1693239"/>
          </a:xfrm>
        </p:grpSpPr>
        <p:sp>
          <p:nvSpPr>
            <p:cNvPr id="10" name="Freeform 10"/>
            <p:cNvSpPr/>
            <p:nvPr/>
          </p:nvSpPr>
          <p:spPr>
            <a:xfrm>
              <a:off x="0" y="0"/>
              <a:ext cx="1268286" cy="1693239"/>
            </a:xfrm>
            <a:custGeom>
              <a:avLst/>
              <a:gdLst/>
              <a:ahLst/>
              <a:cxnLst/>
              <a:rect l="l" t="t" r="r" b="b"/>
              <a:pathLst>
                <a:path w="1268286" h="1693239">
                  <a:moveTo>
                    <a:pt x="81993" y="0"/>
                  </a:moveTo>
                  <a:lnTo>
                    <a:pt x="1186293" y="0"/>
                  </a:lnTo>
                  <a:cubicBezTo>
                    <a:pt x="1208039" y="0"/>
                    <a:pt x="1228894" y="8638"/>
                    <a:pt x="1244271" y="24015"/>
                  </a:cubicBezTo>
                  <a:cubicBezTo>
                    <a:pt x="1259647" y="39392"/>
                    <a:pt x="1268286" y="60247"/>
                    <a:pt x="1268286" y="81993"/>
                  </a:cubicBezTo>
                  <a:lnTo>
                    <a:pt x="1268286" y="1611246"/>
                  </a:lnTo>
                  <a:cubicBezTo>
                    <a:pt x="1268286" y="1632992"/>
                    <a:pt x="1259647" y="1653847"/>
                    <a:pt x="1244271" y="1669224"/>
                  </a:cubicBezTo>
                  <a:cubicBezTo>
                    <a:pt x="1228894" y="1684601"/>
                    <a:pt x="1208039" y="1693239"/>
                    <a:pt x="1186293" y="1693239"/>
                  </a:cubicBezTo>
                  <a:lnTo>
                    <a:pt x="81993" y="1693239"/>
                  </a:lnTo>
                  <a:cubicBezTo>
                    <a:pt x="60247" y="1693239"/>
                    <a:pt x="39392" y="1684601"/>
                    <a:pt x="24015" y="1669224"/>
                  </a:cubicBezTo>
                  <a:cubicBezTo>
                    <a:pt x="8638" y="1653847"/>
                    <a:pt x="0" y="1632992"/>
                    <a:pt x="0" y="1611246"/>
                  </a:cubicBezTo>
                  <a:lnTo>
                    <a:pt x="0" y="81993"/>
                  </a:lnTo>
                  <a:cubicBezTo>
                    <a:pt x="0" y="60247"/>
                    <a:pt x="8638" y="39392"/>
                    <a:pt x="24015" y="24015"/>
                  </a:cubicBezTo>
                  <a:cubicBezTo>
                    <a:pt x="39392" y="8638"/>
                    <a:pt x="60247" y="0"/>
                    <a:pt x="81993" y="0"/>
                  </a:cubicBezTo>
                  <a:close/>
                </a:path>
              </a:pathLst>
            </a:custGeom>
            <a:ln w="95250" cap="rnd">
              <a:solidFill>
                <a:srgbClr val="FEBA01"/>
              </a:solidFill>
              <a:prstDash val="solid"/>
              <a:round/>
            </a:ln>
          </p:spPr>
        </p:sp>
        <p:sp>
          <p:nvSpPr>
            <p:cNvPr id="11" name="TextBox 11"/>
            <p:cNvSpPr txBox="1"/>
            <p:nvPr/>
          </p:nvSpPr>
          <p:spPr>
            <a:xfrm>
              <a:off x="0" y="-66675"/>
              <a:ext cx="1268286" cy="1759914"/>
            </a:xfrm>
            <a:prstGeom prst="rect">
              <a:avLst/>
            </a:prstGeom>
          </p:spPr>
          <p:txBody>
            <a:bodyPr lIns="50800" tIns="50800" rIns="50800" bIns="50800" rtlCol="0" anchor="ctr"/>
            <a:lstStyle/>
            <a:p>
              <a:pPr algn="ctr">
                <a:lnSpc>
                  <a:spcPts val="2615"/>
                </a:lnSpc>
              </a:pPr>
              <a:endParaRPr/>
            </a:p>
          </p:txBody>
        </p:sp>
      </p:grpSp>
      <p:sp>
        <p:nvSpPr>
          <p:cNvPr id="12" name="Freeform 12"/>
          <p:cNvSpPr/>
          <p:nvPr/>
        </p:nvSpPr>
        <p:spPr>
          <a:xfrm>
            <a:off x="16107690" y="9784152"/>
            <a:ext cx="2180310" cy="502848"/>
          </a:xfrm>
          <a:custGeom>
            <a:avLst/>
            <a:gdLst/>
            <a:ahLst/>
            <a:cxnLst/>
            <a:rect l="l" t="t" r="r" b="b"/>
            <a:pathLst>
              <a:path w="2180310" h="502848">
                <a:moveTo>
                  <a:pt x="0" y="0"/>
                </a:moveTo>
                <a:lnTo>
                  <a:pt x="2180310" y="0"/>
                </a:lnTo>
                <a:lnTo>
                  <a:pt x="2180310" y="502848"/>
                </a:lnTo>
                <a:lnTo>
                  <a:pt x="0" y="502848"/>
                </a:lnTo>
                <a:lnTo>
                  <a:pt x="0" y="0"/>
                </a:lnTo>
                <a:close/>
              </a:path>
            </a:pathLst>
          </a:custGeom>
          <a:blipFill>
            <a:blip r:embed="rId3"/>
            <a:stretch>
              <a:fillRect l="-628" r="-67498" b="-607119"/>
            </a:stretch>
          </a:blipFill>
        </p:spPr>
      </p:sp>
      <p:sp>
        <p:nvSpPr>
          <p:cNvPr id="13" name="Freeform 13"/>
          <p:cNvSpPr/>
          <p:nvPr/>
        </p:nvSpPr>
        <p:spPr>
          <a:xfrm>
            <a:off x="16226650" y="9833502"/>
            <a:ext cx="1959120" cy="404251"/>
          </a:xfrm>
          <a:custGeom>
            <a:avLst/>
            <a:gdLst/>
            <a:ahLst/>
            <a:cxnLst/>
            <a:rect l="l" t="t" r="r" b="b"/>
            <a:pathLst>
              <a:path w="1959120" h="404251">
                <a:moveTo>
                  <a:pt x="0" y="0"/>
                </a:moveTo>
                <a:lnTo>
                  <a:pt x="1959120" y="0"/>
                </a:lnTo>
                <a:lnTo>
                  <a:pt x="1959120" y="404250"/>
                </a:lnTo>
                <a:lnTo>
                  <a:pt x="0" y="404250"/>
                </a:lnTo>
                <a:lnTo>
                  <a:pt x="0" y="0"/>
                </a:lnTo>
                <a:close/>
              </a:path>
            </a:pathLst>
          </a:custGeom>
          <a:blipFill>
            <a:blip r:embed="rId4"/>
            <a:stretch>
              <a:fillRect r="-23096" b="-78421"/>
            </a:stretch>
          </a:blipFill>
        </p:spPr>
      </p:sp>
      <p:sp>
        <p:nvSpPr>
          <p:cNvPr id="14" name="Freeform 14"/>
          <p:cNvSpPr/>
          <p:nvPr/>
        </p:nvSpPr>
        <p:spPr>
          <a:xfrm>
            <a:off x="1409185" y="2775807"/>
            <a:ext cx="1140509" cy="1140509"/>
          </a:xfrm>
          <a:custGeom>
            <a:avLst/>
            <a:gdLst/>
            <a:ahLst/>
            <a:cxnLst/>
            <a:rect l="l" t="t" r="r" b="b"/>
            <a:pathLst>
              <a:path w="1140509" h="1140509">
                <a:moveTo>
                  <a:pt x="0" y="0"/>
                </a:moveTo>
                <a:lnTo>
                  <a:pt x="1140509" y="0"/>
                </a:lnTo>
                <a:lnTo>
                  <a:pt x="1140509" y="1140509"/>
                </a:lnTo>
                <a:lnTo>
                  <a:pt x="0" y="1140509"/>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Freeform 15"/>
          <p:cNvSpPr/>
          <p:nvPr/>
        </p:nvSpPr>
        <p:spPr>
          <a:xfrm>
            <a:off x="6873495" y="2782662"/>
            <a:ext cx="1057132" cy="1133654"/>
          </a:xfrm>
          <a:custGeom>
            <a:avLst/>
            <a:gdLst/>
            <a:ahLst/>
            <a:cxnLst/>
            <a:rect l="l" t="t" r="r" b="b"/>
            <a:pathLst>
              <a:path w="1057132" h="1133654">
                <a:moveTo>
                  <a:pt x="0" y="0"/>
                </a:moveTo>
                <a:lnTo>
                  <a:pt x="1057132" y="0"/>
                </a:lnTo>
                <a:lnTo>
                  <a:pt x="1057132" y="1133654"/>
                </a:lnTo>
                <a:lnTo>
                  <a:pt x="0" y="1133654"/>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6" name="Freeform 16"/>
          <p:cNvSpPr/>
          <p:nvPr/>
        </p:nvSpPr>
        <p:spPr>
          <a:xfrm>
            <a:off x="12052028" y="2737942"/>
            <a:ext cx="1251247" cy="1223094"/>
          </a:xfrm>
          <a:custGeom>
            <a:avLst/>
            <a:gdLst/>
            <a:ahLst/>
            <a:cxnLst/>
            <a:rect l="l" t="t" r="r" b="b"/>
            <a:pathLst>
              <a:path w="1251247" h="1223094">
                <a:moveTo>
                  <a:pt x="0" y="0"/>
                </a:moveTo>
                <a:lnTo>
                  <a:pt x="1251247" y="0"/>
                </a:lnTo>
                <a:lnTo>
                  <a:pt x="1251247" y="1223094"/>
                </a:lnTo>
                <a:lnTo>
                  <a:pt x="0" y="1223094"/>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160339" y="691513"/>
            <a:ext cx="13953808" cy="1029083"/>
          </a:xfrm>
          <a:prstGeom prst="rect">
            <a:avLst/>
          </a:prstGeom>
        </p:spPr>
        <p:txBody>
          <a:bodyPr lIns="0" tIns="0" rIns="0" bIns="0" rtlCol="0" anchor="t">
            <a:spAutoFit/>
          </a:bodyPr>
          <a:lstStyle/>
          <a:p>
            <a:pPr algn="l">
              <a:lnSpc>
                <a:spcPts val="7437"/>
              </a:lnSpc>
            </a:pPr>
            <a:r>
              <a:rPr lang="en-US" sz="6700">
                <a:solidFill>
                  <a:srgbClr val="0A0A0A"/>
                </a:solidFill>
                <a:latin typeface="Poppins"/>
                <a:ea typeface="Poppins"/>
                <a:cs typeface="Poppins"/>
                <a:sym typeface="Poppins"/>
              </a:rPr>
              <a:t>NZ$ 2m bridge - In summary</a:t>
            </a:r>
          </a:p>
        </p:txBody>
      </p:sp>
      <p:sp>
        <p:nvSpPr>
          <p:cNvPr id="18" name="TextBox 18"/>
          <p:cNvSpPr txBox="1"/>
          <p:nvPr/>
        </p:nvSpPr>
        <p:spPr>
          <a:xfrm>
            <a:off x="1388733" y="4286732"/>
            <a:ext cx="4358736" cy="394970"/>
          </a:xfrm>
          <a:prstGeom prst="rect">
            <a:avLst/>
          </a:prstGeom>
        </p:spPr>
        <p:txBody>
          <a:bodyPr lIns="0" tIns="0" rIns="0" bIns="0" rtlCol="0" anchor="t">
            <a:spAutoFit/>
          </a:bodyPr>
          <a:lstStyle/>
          <a:p>
            <a:pPr algn="ctr">
              <a:lnSpc>
                <a:spcPts val="2799"/>
              </a:lnSpc>
            </a:pPr>
            <a:r>
              <a:rPr lang="en-US" sz="2799">
                <a:solidFill>
                  <a:srgbClr val="434343"/>
                </a:solidFill>
                <a:latin typeface="Poppins"/>
                <a:ea typeface="Poppins"/>
                <a:cs typeface="Poppins"/>
                <a:sym typeface="Poppins"/>
              </a:rPr>
              <a:t>Traction as of today</a:t>
            </a:r>
          </a:p>
        </p:txBody>
      </p:sp>
      <p:sp>
        <p:nvSpPr>
          <p:cNvPr id="19" name="TextBox 19"/>
          <p:cNvSpPr txBox="1"/>
          <p:nvPr/>
        </p:nvSpPr>
        <p:spPr>
          <a:xfrm>
            <a:off x="1160339" y="5172240"/>
            <a:ext cx="4230485" cy="2619375"/>
          </a:xfrm>
          <a:prstGeom prst="rect">
            <a:avLst/>
          </a:prstGeom>
        </p:spPr>
        <p:txBody>
          <a:bodyPr lIns="0" tIns="0" rIns="0" bIns="0" rtlCol="0" anchor="t">
            <a:spAutoFit/>
          </a:bodyPr>
          <a:lstStyle/>
          <a:p>
            <a:pPr marL="539749" lvl="1" indent="-269875" algn="l">
              <a:lnSpc>
                <a:spcPts val="2999"/>
              </a:lnSpc>
              <a:buFont typeface="Arial"/>
              <a:buChar char="•"/>
            </a:pPr>
            <a:r>
              <a:rPr lang="en-US" sz="2499">
                <a:solidFill>
                  <a:srgbClr val="434343"/>
                </a:solidFill>
                <a:latin typeface="Poppins"/>
                <a:ea typeface="Poppins"/>
                <a:cs typeface="Poppins"/>
                <a:sym typeface="Poppins"/>
              </a:rPr>
              <a:t>First product NeuterReadyTM launched in NZ &amp; UK</a:t>
            </a:r>
          </a:p>
          <a:p>
            <a:pPr marL="539749" lvl="1" indent="-269875" algn="l">
              <a:lnSpc>
                <a:spcPts val="2999"/>
              </a:lnSpc>
              <a:buFont typeface="Arial"/>
              <a:buChar char="•"/>
            </a:pPr>
            <a:r>
              <a:rPr lang="en-US" sz="2499">
                <a:solidFill>
                  <a:srgbClr val="434343"/>
                </a:solidFill>
                <a:latin typeface="Poppins"/>
                <a:ea typeface="Poppins"/>
                <a:cs typeface="Poppins"/>
                <a:sym typeface="Poppins"/>
              </a:rPr>
              <a:t>Paying customers (labs / vets)</a:t>
            </a:r>
          </a:p>
          <a:p>
            <a:pPr marL="539749" lvl="1" indent="-269875" algn="l">
              <a:lnSpc>
                <a:spcPts val="2999"/>
              </a:lnSpc>
              <a:buFont typeface="Arial"/>
              <a:buChar char="•"/>
            </a:pPr>
            <a:r>
              <a:rPr lang="en-US" sz="2499">
                <a:solidFill>
                  <a:srgbClr val="434343"/>
                </a:solidFill>
                <a:latin typeface="Poppins"/>
                <a:ea typeface="Poppins"/>
                <a:cs typeface="Poppins"/>
                <a:sym typeface="Poppins"/>
              </a:rPr>
              <a:t>19 patents granted across key jurisdictions</a:t>
            </a:r>
          </a:p>
        </p:txBody>
      </p:sp>
      <p:sp>
        <p:nvSpPr>
          <p:cNvPr id="20" name="TextBox 20"/>
          <p:cNvSpPr txBox="1"/>
          <p:nvPr/>
        </p:nvSpPr>
        <p:spPr>
          <a:xfrm>
            <a:off x="6652218" y="4286732"/>
            <a:ext cx="4498196" cy="747395"/>
          </a:xfrm>
          <a:prstGeom prst="rect">
            <a:avLst/>
          </a:prstGeom>
        </p:spPr>
        <p:txBody>
          <a:bodyPr lIns="0" tIns="0" rIns="0" bIns="0" rtlCol="0" anchor="t">
            <a:spAutoFit/>
          </a:bodyPr>
          <a:lstStyle/>
          <a:p>
            <a:pPr algn="ctr">
              <a:lnSpc>
                <a:spcPts val="2799"/>
              </a:lnSpc>
            </a:pPr>
            <a:r>
              <a:rPr lang="en-US" sz="2799">
                <a:solidFill>
                  <a:srgbClr val="434343"/>
                </a:solidFill>
                <a:latin typeface="Poppins"/>
                <a:ea typeface="Poppins"/>
                <a:cs typeface="Poppins"/>
                <a:sym typeface="Poppins"/>
              </a:rPr>
              <a:t>What this bridge unlocks (next 12 months)</a:t>
            </a:r>
          </a:p>
        </p:txBody>
      </p:sp>
      <p:sp>
        <p:nvSpPr>
          <p:cNvPr id="21" name="TextBox 21"/>
          <p:cNvSpPr txBox="1"/>
          <p:nvPr/>
        </p:nvSpPr>
        <p:spPr>
          <a:xfrm>
            <a:off x="6493555" y="5172240"/>
            <a:ext cx="4656860" cy="3362325"/>
          </a:xfrm>
          <a:prstGeom prst="rect">
            <a:avLst/>
          </a:prstGeom>
        </p:spPr>
        <p:txBody>
          <a:bodyPr lIns="0" tIns="0" rIns="0" bIns="0" rtlCol="0" anchor="t">
            <a:spAutoFit/>
          </a:bodyPr>
          <a:lstStyle/>
          <a:p>
            <a:pPr marL="539749" lvl="1" indent="-269875" algn="l">
              <a:lnSpc>
                <a:spcPts val="2999"/>
              </a:lnSpc>
              <a:buFont typeface="Arial"/>
              <a:buChar char="•"/>
            </a:pPr>
            <a:r>
              <a:rPr lang="en-US" sz="2499">
                <a:solidFill>
                  <a:srgbClr val="434343"/>
                </a:solidFill>
                <a:latin typeface="Poppins"/>
                <a:ea typeface="Poppins"/>
                <a:cs typeface="Poppins"/>
                <a:sym typeface="Poppins"/>
              </a:rPr>
              <a:t>Revenue ramp in NZ &amp; UK</a:t>
            </a:r>
          </a:p>
          <a:p>
            <a:pPr marL="539749" lvl="1" indent="-269875" algn="l">
              <a:lnSpc>
                <a:spcPts val="2999"/>
              </a:lnSpc>
              <a:buFont typeface="Arial"/>
              <a:buChar char="•"/>
            </a:pPr>
            <a:r>
              <a:rPr lang="en-US" sz="2499">
                <a:solidFill>
                  <a:srgbClr val="434343"/>
                </a:solidFill>
                <a:latin typeface="Poppins"/>
                <a:ea typeface="Poppins"/>
                <a:cs typeface="Poppins"/>
                <a:sym typeface="Poppins"/>
              </a:rPr>
              <a:t>Australia &amp; Germany launch</a:t>
            </a:r>
          </a:p>
          <a:p>
            <a:pPr marL="539749" lvl="1" indent="-269875" algn="l">
              <a:lnSpc>
                <a:spcPts val="2999"/>
              </a:lnSpc>
              <a:buFont typeface="Arial"/>
              <a:buChar char="•"/>
            </a:pPr>
            <a:r>
              <a:rPr lang="en-US" sz="2499">
                <a:solidFill>
                  <a:srgbClr val="434343"/>
                </a:solidFill>
                <a:latin typeface="Poppins"/>
                <a:ea typeface="Poppins"/>
                <a:cs typeface="Poppins"/>
                <a:sym typeface="Poppins"/>
              </a:rPr>
              <a:t>SpayReady &amp; SpayCheck launch</a:t>
            </a:r>
          </a:p>
          <a:p>
            <a:pPr marL="539749" lvl="1" indent="-269875" algn="l">
              <a:lnSpc>
                <a:spcPts val="2999"/>
              </a:lnSpc>
              <a:buFont typeface="Arial"/>
              <a:buChar char="•"/>
            </a:pPr>
            <a:r>
              <a:rPr lang="en-US" sz="2499">
                <a:solidFill>
                  <a:srgbClr val="434343"/>
                </a:solidFill>
                <a:latin typeface="Poppins"/>
                <a:ea typeface="Poppins"/>
                <a:cs typeface="Poppins"/>
                <a:sym typeface="Poppins"/>
              </a:rPr>
              <a:t>Point-of-Care simplification milestone</a:t>
            </a:r>
          </a:p>
          <a:p>
            <a:pPr marL="539749" lvl="1" indent="-269875" algn="l">
              <a:lnSpc>
                <a:spcPts val="2999"/>
              </a:lnSpc>
              <a:buFont typeface="Arial"/>
              <a:buChar char="•"/>
            </a:pPr>
            <a:r>
              <a:rPr lang="en-US" sz="2499">
                <a:solidFill>
                  <a:srgbClr val="434343"/>
                </a:solidFill>
                <a:latin typeface="Poppins"/>
                <a:ea typeface="Poppins"/>
                <a:cs typeface="Poppins"/>
                <a:sym typeface="Poppins"/>
              </a:rPr>
              <a:t>Strategic partnerships signed</a:t>
            </a:r>
          </a:p>
        </p:txBody>
      </p:sp>
      <p:sp>
        <p:nvSpPr>
          <p:cNvPr id="22" name="TextBox 22"/>
          <p:cNvSpPr txBox="1"/>
          <p:nvPr/>
        </p:nvSpPr>
        <p:spPr>
          <a:xfrm>
            <a:off x="11939399" y="4286732"/>
            <a:ext cx="4590266" cy="394970"/>
          </a:xfrm>
          <a:prstGeom prst="rect">
            <a:avLst/>
          </a:prstGeom>
        </p:spPr>
        <p:txBody>
          <a:bodyPr lIns="0" tIns="0" rIns="0" bIns="0" rtlCol="0" anchor="t">
            <a:spAutoFit/>
          </a:bodyPr>
          <a:lstStyle/>
          <a:p>
            <a:pPr algn="ctr">
              <a:lnSpc>
                <a:spcPts val="2799"/>
              </a:lnSpc>
            </a:pPr>
            <a:r>
              <a:rPr lang="en-US" sz="2799">
                <a:solidFill>
                  <a:srgbClr val="434343"/>
                </a:solidFill>
                <a:latin typeface="Poppins"/>
                <a:ea typeface="Poppins"/>
                <a:cs typeface="Poppins"/>
                <a:sym typeface="Poppins"/>
              </a:rPr>
              <a:t>Why this de-risks Series B</a:t>
            </a:r>
          </a:p>
        </p:txBody>
      </p:sp>
      <p:sp>
        <p:nvSpPr>
          <p:cNvPr id="23" name="TextBox 23"/>
          <p:cNvSpPr txBox="1"/>
          <p:nvPr/>
        </p:nvSpPr>
        <p:spPr>
          <a:xfrm>
            <a:off x="11985434" y="5143699"/>
            <a:ext cx="4498196" cy="2247900"/>
          </a:xfrm>
          <a:prstGeom prst="rect">
            <a:avLst/>
          </a:prstGeom>
        </p:spPr>
        <p:txBody>
          <a:bodyPr lIns="0" tIns="0" rIns="0" bIns="0" rtlCol="0" anchor="t">
            <a:spAutoFit/>
          </a:bodyPr>
          <a:lstStyle/>
          <a:p>
            <a:pPr marL="539749" lvl="1" indent="-269875" algn="l">
              <a:lnSpc>
                <a:spcPts val="2999"/>
              </a:lnSpc>
              <a:buFont typeface="Arial"/>
              <a:buChar char="•"/>
            </a:pPr>
            <a:r>
              <a:rPr lang="en-US" sz="2499">
                <a:solidFill>
                  <a:srgbClr val="434343"/>
                </a:solidFill>
                <a:latin typeface="Poppins"/>
                <a:ea typeface="Poppins"/>
                <a:cs typeface="Poppins"/>
                <a:sym typeface="Poppins"/>
              </a:rPr>
              <a:t>Multi-market validation</a:t>
            </a:r>
          </a:p>
          <a:p>
            <a:pPr marL="539749" lvl="1" indent="-269875" algn="l">
              <a:lnSpc>
                <a:spcPts val="2999"/>
              </a:lnSpc>
              <a:buFont typeface="Arial"/>
              <a:buChar char="•"/>
            </a:pPr>
            <a:r>
              <a:rPr lang="en-US" sz="2499">
                <a:solidFill>
                  <a:srgbClr val="434343"/>
                </a:solidFill>
                <a:latin typeface="Poppins"/>
                <a:ea typeface="Poppins"/>
                <a:cs typeface="Poppins"/>
                <a:sym typeface="Poppins"/>
              </a:rPr>
              <a:t>Expanded portfolio</a:t>
            </a:r>
          </a:p>
          <a:p>
            <a:pPr marL="539749" lvl="1" indent="-269875" algn="l">
              <a:lnSpc>
                <a:spcPts val="2999"/>
              </a:lnSpc>
              <a:buFont typeface="Arial"/>
              <a:buChar char="•"/>
            </a:pPr>
            <a:r>
              <a:rPr lang="en-US" sz="2499">
                <a:solidFill>
                  <a:srgbClr val="434343"/>
                </a:solidFill>
                <a:latin typeface="Poppins"/>
                <a:ea typeface="Poppins"/>
                <a:cs typeface="Poppins"/>
                <a:sym typeface="Poppins"/>
              </a:rPr>
              <a:t>Clear Point-of-Care pathway</a:t>
            </a:r>
          </a:p>
          <a:p>
            <a:pPr marL="539749" lvl="1" indent="-269875" algn="l">
              <a:lnSpc>
                <a:spcPts val="2999"/>
              </a:lnSpc>
              <a:buFont typeface="Arial"/>
              <a:buChar char="•"/>
            </a:pPr>
            <a:r>
              <a:rPr lang="en-US" sz="2499">
                <a:solidFill>
                  <a:srgbClr val="434343"/>
                </a:solidFill>
                <a:latin typeface="Poppins"/>
                <a:ea typeface="Poppins"/>
                <a:cs typeface="Poppins"/>
                <a:sym typeface="Poppins"/>
              </a:rPr>
              <a:t>Strategic partnerships in place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278719" y="886509"/>
            <a:ext cx="15980581" cy="9149067"/>
          </a:xfrm>
          <a:prstGeom prst="rect">
            <a:avLst/>
          </a:prstGeom>
        </p:spPr>
        <p:txBody>
          <a:bodyPr lIns="0" tIns="0" rIns="0" bIns="0" rtlCol="0" anchor="t">
            <a:spAutoFit/>
          </a:bodyPr>
          <a:lstStyle/>
          <a:p>
            <a:pPr marL="604519" lvl="1" indent="-302260" algn="l">
              <a:lnSpc>
                <a:spcPts val="4479"/>
              </a:lnSpc>
              <a:buFont typeface="Arial"/>
              <a:buChar char="•"/>
            </a:pPr>
            <a:r>
              <a:rPr lang="en-US" sz="2799" b="1">
                <a:solidFill>
                  <a:srgbClr val="FEBA01"/>
                </a:solidFill>
                <a:latin typeface="Poppins Bold"/>
                <a:ea typeface="Poppins Bold"/>
                <a:cs typeface="Poppins Bold"/>
                <a:sym typeface="Poppins Bold"/>
              </a:rPr>
              <a:t>insituGen</a:t>
            </a:r>
            <a:r>
              <a:rPr lang="en-US" sz="2799">
                <a:solidFill>
                  <a:srgbClr val="0A0A0A"/>
                </a:solidFill>
                <a:latin typeface="Poppins"/>
                <a:ea typeface="Poppins"/>
                <a:cs typeface="Poppins"/>
                <a:sym typeface="Poppins"/>
              </a:rPr>
              <a:t> is looking for </a:t>
            </a:r>
            <a:r>
              <a:rPr lang="en-US" sz="2799" b="1">
                <a:solidFill>
                  <a:srgbClr val="0A0A0A"/>
                </a:solidFill>
                <a:latin typeface="Poppins Bold"/>
                <a:ea typeface="Poppins Bold"/>
                <a:cs typeface="Poppins Bold"/>
                <a:sym typeface="Poppins Bold"/>
              </a:rPr>
              <a:t>strategic partners &amp; investors</a:t>
            </a:r>
            <a:r>
              <a:rPr lang="en-US" sz="2799">
                <a:solidFill>
                  <a:srgbClr val="0A0A0A"/>
                </a:solidFill>
                <a:latin typeface="Poppins"/>
                <a:ea typeface="Poppins"/>
                <a:cs typeface="Poppins"/>
                <a:sym typeface="Poppins"/>
              </a:rPr>
              <a:t> to globally commercialize and to further expand  insituGen’s unique </a:t>
            </a:r>
            <a:r>
              <a:rPr lang="en-US" sz="2799" b="1">
                <a:solidFill>
                  <a:srgbClr val="FEBA01"/>
                </a:solidFill>
                <a:latin typeface="Poppins Bold"/>
                <a:ea typeface="Poppins Bold"/>
                <a:cs typeface="Poppins Bold"/>
                <a:sym typeface="Poppins Bold"/>
              </a:rPr>
              <a:t>“Hormone Health”</a:t>
            </a:r>
            <a:r>
              <a:rPr lang="en-US" sz="2799">
                <a:solidFill>
                  <a:srgbClr val="0A0A0A"/>
                </a:solidFill>
                <a:latin typeface="Poppins"/>
                <a:ea typeface="Poppins"/>
                <a:cs typeface="Poppins"/>
                <a:sym typeface="Poppins"/>
              </a:rPr>
              <a:t> technology platform.</a:t>
            </a:r>
          </a:p>
          <a:p>
            <a:pPr algn="l">
              <a:lnSpc>
                <a:spcPts val="1599"/>
              </a:lnSpc>
            </a:pPr>
            <a:endParaRPr lang="en-US" sz="2799">
              <a:solidFill>
                <a:srgbClr val="0A0A0A"/>
              </a:solidFill>
              <a:latin typeface="Poppins"/>
              <a:ea typeface="Poppins"/>
              <a:cs typeface="Poppins"/>
              <a:sym typeface="Poppins"/>
            </a:endParaRPr>
          </a:p>
          <a:p>
            <a:pPr marL="604519" lvl="1" indent="-302260" algn="l">
              <a:lnSpc>
                <a:spcPts val="4479"/>
              </a:lnSpc>
              <a:buFont typeface="Arial"/>
              <a:buChar char="•"/>
            </a:pPr>
            <a:r>
              <a:rPr lang="en-US" sz="2799" b="1">
                <a:solidFill>
                  <a:srgbClr val="FEBA01"/>
                </a:solidFill>
                <a:latin typeface="Poppins Bold"/>
                <a:ea typeface="Poppins Bold"/>
                <a:cs typeface="Poppins Bold"/>
                <a:sym typeface="Poppins Bold"/>
              </a:rPr>
              <a:t>insituGen’s</a:t>
            </a:r>
            <a:r>
              <a:rPr lang="en-US" sz="2799">
                <a:solidFill>
                  <a:srgbClr val="0A0A0A"/>
                </a:solidFill>
                <a:latin typeface="Poppins"/>
                <a:ea typeface="Poppins"/>
                <a:cs typeface="Poppins"/>
                <a:sym typeface="Poppins"/>
              </a:rPr>
              <a:t> multi-patented technology platform delivers a differentiating competitive advantage with no direct competition addressing a multi-billion-dollar market. </a:t>
            </a:r>
          </a:p>
          <a:p>
            <a:pPr algn="l">
              <a:lnSpc>
                <a:spcPts val="1599"/>
              </a:lnSpc>
            </a:pPr>
            <a:endParaRPr lang="en-US" sz="2799">
              <a:solidFill>
                <a:srgbClr val="0A0A0A"/>
              </a:solidFill>
              <a:latin typeface="Poppins"/>
              <a:ea typeface="Poppins"/>
              <a:cs typeface="Poppins"/>
              <a:sym typeface="Poppins"/>
            </a:endParaRPr>
          </a:p>
          <a:p>
            <a:pPr marL="604519" lvl="1" indent="-302260" algn="l">
              <a:lnSpc>
                <a:spcPts val="4479"/>
              </a:lnSpc>
              <a:buFont typeface="Arial"/>
              <a:buChar char="•"/>
            </a:pPr>
            <a:r>
              <a:rPr lang="en-US" sz="2799" b="1">
                <a:solidFill>
                  <a:srgbClr val="FEBA01"/>
                </a:solidFill>
                <a:latin typeface="Poppins Bold"/>
                <a:ea typeface="Poppins Bold"/>
                <a:cs typeface="Poppins Bold"/>
                <a:sym typeface="Poppins Bold"/>
              </a:rPr>
              <a:t>“Hormone Health”</a:t>
            </a:r>
            <a:r>
              <a:rPr lang="en-US" sz="2799">
                <a:solidFill>
                  <a:srgbClr val="0A0A0A"/>
                </a:solidFill>
                <a:latin typeface="Poppins"/>
                <a:ea typeface="Poppins"/>
                <a:cs typeface="Poppins"/>
                <a:sym typeface="Poppins"/>
              </a:rPr>
              <a:t> is the foundation for </a:t>
            </a:r>
            <a:r>
              <a:rPr lang="en-US" sz="2799" b="1">
                <a:solidFill>
                  <a:srgbClr val="0A0A0A"/>
                </a:solidFill>
                <a:latin typeface="Poppins Bold"/>
                <a:ea typeface="Poppins Bold"/>
                <a:cs typeface="Poppins Bold"/>
                <a:sym typeface="Poppins Bold"/>
              </a:rPr>
              <a:t>establishing routine hormone testing </a:t>
            </a:r>
            <a:r>
              <a:rPr lang="en-US" sz="2799">
                <a:solidFill>
                  <a:srgbClr val="0A0A0A"/>
                </a:solidFill>
                <a:latin typeface="Poppins"/>
                <a:ea typeface="Poppins"/>
                <a:cs typeface="Poppins"/>
                <a:sym typeface="Poppins"/>
              </a:rPr>
              <a:t>in pets.</a:t>
            </a:r>
          </a:p>
          <a:p>
            <a:pPr algn="l">
              <a:lnSpc>
                <a:spcPts val="1599"/>
              </a:lnSpc>
            </a:pPr>
            <a:endParaRPr lang="en-US" sz="2799">
              <a:solidFill>
                <a:srgbClr val="0A0A0A"/>
              </a:solidFill>
              <a:latin typeface="Poppins"/>
              <a:ea typeface="Poppins"/>
              <a:cs typeface="Poppins"/>
              <a:sym typeface="Poppins"/>
            </a:endParaRPr>
          </a:p>
          <a:p>
            <a:pPr marL="604519" lvl="1" indent="-302260" algn="l">
              <a:lnSpc>
                <a:spcPts val="4479"/>
              </a:lnSpc>
              <a:buFont typeface="Arial"/>
              <a:buChar char="•"/>
            </a:pPr>
            <a:r>
              <a:rPr lang="en-US" sz="2799" b="1">
                <a:solidFill>
                  <a:srgbClr val="FEBA01"/>
                </a:solidFill>
                <a:latin typeface="Poppins Bold"/>
                <a:ea typeface="Poppins Bold"/>
                <a:cs typeface="Poppins Bold"/>
                <a:sym typeface="Poppins Bold"/>
              </a:rPr>
              <a:t>insituGen</a:t>
            </a:r>
            <a:r>
              <a:rPr lang="en-US" sz="2799">
                <a:solidFill>
                  <a:srgbClr val="0A0A0A"/>
                </a:solidFill>
                <a:latin typeface="Poppins"/>
                <a:ea typeface="Poppins"/>
                <a:cs typeface="Poppins"/>
                <a:sym typeface="Poppins"/>
              </a:rPr>
              <a:t> is raising a </a:t>
            </a:r>
            <a:r>
              <a:rPr lang="en-US" sz="2799" b="1">
                <a:solidFill>
                  <a:srgbClr val="0A0A0A"/>
                </a:solidFill>
                <a:latin typeface="Poppins Bold"/>
                <a:ea typeface="Poppins Bold"/>
                <a:cs typeface="Poppins Bold"/>
                <a:sym typeface="Poppins Bold"/>
              </a:rPr>
              <a:t>NZ$ 2m bridge round </a:t>
            </a:r>
            <a:r>
              <a:rPr lang="en-US" sz="2799">
                <a:solidFill>
                  <a:srgbClr val="0A0A0A"/>
                </a:solidFill>
                <a:latin typeface="Poppins"/>
                <a:ea typeface="Poppins"/>
                <a:cs typeface="Poppins"/>
                <a:sym typeface="Poppins"/>
              </a:rPr>
              <a:t>at a PMV of NZ$ 6m that delivers:</a:t>
            </a:r>
          </a:p>
          <a:p>
            <a:pPr marL="1209039" lvl="2" indent="-403013" algn="l">
              <a:lnSpc>
                <a:spcPts val="4479"/>
              </a:lnSpc>
              <a:buFont typeface="Arial"/>
              <a:buChar char="⚬"/>
            </a:pPr>
            <a:r>
              <a:rPr lang="en-US" sz="2799" b="1">
                <a:solidFill>
                  <a:srgbClr val="0A0A0A"/>
                </a:solidFill>
                <a:latin typeface="Poppins Bold"/>
                <a:ea typeface="Poppins Bold"/>
                <a:cs typeface="Poppins Bold"/>
                <a:sym typeface="Poppins Bold"/>
              </a:rPr>
              <a:t>4 markets live</a:t>
            </a:r>
          </a:p>
          <a:p>
            <a:pPr marL="1813558" lvl="3" indent="-453390" algn="l">
              <a:lnSpc>
                <a:spcPts val="4479"/>
              </a:lnSpc>
              <a:buFont typeface="Arial"/>
              <a:buChar char="￭"/>
            </a:pPr>
            <a:r>
              <a:rPr lang="en-US" sz="2799">
                <a:solidFill>
                  <a:srgbClr val="0A0A0A"/>
                </a:solidFill>
                <a:latin typeface="Poppins"/>
                <a:ea typeface="Poppins"/>
                <a:cs typeface="Poppins"/>
                <a:sym typeface="Poppins"/>
              </a:rPr>
              <a:t>Ramp-up sales in NZ &amp; UK. Enter AUS &amp; GER. Prepare market entrance USA</a:t>
            </a:r>
          </a:p>
          <a:p>
            <a:pPr marL="1209039" lvl="2" indent="-403013" algn="l">
              <a:lnSpc>
                <a:spcPts val="4479"/>
              </a:lnSpc>
              <a:buFont typeface="Arial"/>
              <a:buChar char="⚬"/>
            </a:pPr>
            <a:r>
              <a:rPr lang="en-US" sz="2799" b="1">
                <a:solidFill>
                  <a:srgbClr val="0A0A0A"/>
                </a:solidFill>
                <a:latin typeface="Poppins Bold"/>
                <a:ea typeface="Poppins Bold"/>
                <a:cs typeface="Poppins Bold"/>
                <a:sym typeface="Poppins Bold"/>
              </a:rPr>
              <a:t>3 products launched</a:t>
            </a:r>
          </a:p>
          <a:p>
            <a:pPr marL="1813558" lvl="3" indent="-453390" algn="l">
              <a:lnSpc>
                <a:spcPts val="4479"/>
              </a:lnSpc>
              <a:buFont typeface="Arial"/>
              <a:buChar char="￭"/>
            </a:pPr>
            <a:r>
              <a:rPr lang="en-US" sz="2799">
                <a:solidFill>
                  <a:srgbClr val="0A0A0A"/>
                </a:solidFill>
                <a:latin typeface="Poppins"/>
                <a:ea typeface="Poppins"/>
                <a:cs typeface="Poppins"/>
                <a:sym typeface="Poppins"/>
              </a:rPr>
              <a:t>Launch SpayReady &amp; SpayCheck. Complete work on LongevityAnnual</a:t>
            </a:r>
          </a:p>
          <a:p>
            <a:pPr marL="1209039" lvl="2" indent="-403013" algn="l">
              <a:lnSpc>
                <a:spcPts val="4479"/>
              </a:lnSpc>
              <a:buFont typeface="Arial"/>
              <a:buChar char="⚬"/>
            </a:pPr>
            <a:r>
              <a:rPr lang="en-US" sz="2799" b="1">
                <a:solidFill>
                  <a:srgbClr val="0A0A0A"/>
                </a:solidFill>
                <a:latin typeface="Poppins Bold"/>
                <a:ea typeface="Poppins Bold"/>
                <a:cs typeface="Poppins Bold"/>
                <a:sym typeface="Poppins Bold"/>
              </a:rPr>
              <a:t>Point-of-Care ready assay</a:t>
            </a:r>
          </a:p>
          <a:p>
            <a:pPr marL="1813558" lvl="3" indent="-453390" algn="l">
              <a:lnSpc>
                <a:spcPts val="4479"/>
              </a:lnSpc>
              <a:buFont typeface="Arial"/>
              <a:buChar char="￭"/>
            </a:pPr>
            <a:r>
              <a:rPr lang="en-US" sz="2799">
                <a:solidFill>
                  <a:srgbClr val="0A0A0A"/>
                </a:solidFill>
                <a:latin typeface="Poppins"/>
                <a:ea typeface="Poppins"/>
                <a:cs typeface="Poppins"/>
                <a:sym typeface="Poppins"/>
              </a:rPr>
              <a:t>Further simplification of our assay for PoC readiness</a:t>
            </a:r>
          </a:p>
          <a:p>
            <a:pPr marL="1209039" lvl="2" indent="-403013" algn="l">
              <a:lnSpc>
                <a:spcPts val="4479"/>
              </a:lnSpc>
              <a:buFont typeface="Arial"/>
              <a:buChar char="⚬"/>
            </a:pPr>
            <a:r>
              <a:rPr lang="en-US" sz="2799" b="1">
                <a:solidFill>
                  <a:srgbClr val="0A0A0A"/>
                </a:solidFill>
                <a:latin typeface="Poppins Bold"/>
                <a:ea typeface="Poppins Bold"/>
                <a:cs typeface="Poppins Bold"/>
                <a:sym typeface="Poppins Bold"/>
              </a:rPr>
              <a:t>Strategic partners signed</a:t>
            </a:r>
          </a:p>
          <a:p>
            <a:pPr marL="1813558" lvl="3" indent="-453390" algn="l">
              <a:lnSpc>
                <a:spcPts val="4479"/>
              </a:lnSpc>
              <a:buFont typeface="Arial"/>
              <a:buChar char="￭"/>
            </a:pPr>
            <a:r>
              <a:rPr lang="en-US" sz="2799">
                <a:solidFill>
                  <a:srgbClr val="0A0A0A"/>
                </a:solidFill>
                <a:latin typeface="Poppins"/>
                <a:ea typeface="Poppins"/>
                <a:cs typeface="Poppins"/>
                <a:sym typeface="Poppins"/>
              </a:rPr>
              <a:t>For animal health and other application verticals</a:t>
            </a:r>
          </a:p>
          <a:p>
            <a:pPr algn="l">
              <a:lnSpc>
                <a:spcPts val="5251"/>
              </a:lnSpc>
            </a:pPr>
            <a:endParaRPr lang="en-US" sz="2799">
              <a:solidFill>
                <a:srgbClr val="0A0A0A"/>
              </a:solidFill>
              <a:latin typeface="Poppins"/>
              <a:ea typeface="Poppins"/>
              <a:cs typeface="Poppins"/>
              <a:sym typeface="Poppins"/>
            </a:endParaRPr>
          </a:p>
        </p:txBody>
      </p:sp>
      <p:sp>
        <p:nvSpPr>
          <p:cNvPr id="4" name="Freeform 4"/>
          <p:cNvSpPr/>
          <p:nvPr/>
        </p:nvSpPr>
        <p:spPr>
          <a:xfrm>
            <a:off x="15455663" y="5054045"/>
            <a:ext cx="2832337" cy="5232955"/>
          </a:xfrm>
          <a:custGeom>
            <a:avLst/>
            <a:gdLst/>
            <a:ahLst/>
            <a:cxnLst/>
            <a:rect l="l" t="t" r="r" b="b"/>
            <a:pathLst>
              <a:path w="2832337" h="5232955">
                <a:moveTo>
                  <a:pt x="0" y="0"/>
                </a:moveTo>
                <a:lnTo>
                  <a:pt x="2832337" y="0"/>
                </a:lnTo>
                <a:lnTo>
                  <a:pt x="2832337" y="5232955"/>
                </a:lnTo>
                <a:lnTo>
                  <a:pt x="0" y="5232955"/>
                </a:lnTo>
                <a:lnTo>
                  <a:pt x="0" y="0"/>
                </a:lnTo>
                <a:close/>
              </a:path>
            </a:pathLst>
          </a:custGeom>
          <a:blipFill>
            <a:blip r:embed="rId3"/>
            <a:stretch>
              <a:fillRect/>
            </a:stretch>
          </a:blipFill>
        </p:spPr>
      </p:sp>
      <p:grpSp>
        <p:nvGrpSpPr>
          <p:cNvPr id="5" name="Group 5"/>
          <p:cNvGrpSpPr/>
          <p:nvPr/>
        </p:nvGrpSpPr>
        <p:grpSpPr>
          <a:xfrm>
            <a:off x="16107690" y="9784152"/>
            <a:ext cx="2180310" cy="502848"/>
            <a:chOff x="0" y="0"/>
            <a:chExt cx="2907080" cy="670464"/>
          </a:xfrm>
        </p:grpSpPr>
        <p:sp>
          <p:nvSpPr>
            <p:cNvPr id="6" name="Freeform 6"/>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4"/>
              <a:stretch>
                <a:fillRect l="-628" r="-67498" b="-607119"/>
              </a:stretch>
            </a:blipFill>
          </p:spPr>
        </p:sp>
        <p:sp>
          <p:nvSpPr>
            <p:cNvPr id="7" name="Freeform 7"/>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5"/>
              <a:stretch>
                <a:fillRect r="-23096" b="-78421"/>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a:grpSpLocks noChangeAspect="1"/>
          </p:cNvGrpSpPr>
          <p:nvPr/>
        </p:nvGrpSpPr>
        <p:grpSpPr>
          <a:xfrm>
            <a:off x="15407025" y="0"/>
            <a:ext cx="2882774" cy="3147452"/>
            <a:chOff x="0" y="0"/>
            <a:chExt cx="3843698" cy="4196602"/>
          </a:xfrm>
        </p:grpSpPr>
        <p:sp>
          <p:nvSpPr>
            <p:cNvPr id="4" name="Freeform 4"/>
            <p:cNvSpPr/>
            <p:nvPr/>
          </p:nvSpPr>
          <p:spPr>
            <a:xfrm>
              <a:off x="0" y="0"/>
              <a:ext cx="3843655" cy="4196588"/>
            </a:xfrm>
            <a:custGeom>
              <a:avLst/>
              <a:gdLst/>
              <a:ahLst/>
              <a:cxnLst/>
              <a:rect l="l" t="t" r="r" b="b"/>
              <a:pathLst>
                <a:path w="3843655" h="4196588">
                  <a:moveTo>
                    <a:pt x="0" y="0"/>
                  </a:moveTo>
                  <a:lnTo>
                    <a:pt x="3843655" y="0"/>
                  </a:lnTo>
                  <a:lnTo>
                    <a:pt x="3843655" y="4196588"/>
                  </a:lnTo>
                  <a:lnTo>
                    <a:pt x="0" y="4196588"/>
                  </a:lnTo>
                  <a:lnTo>
                    <a:pt x="0" y="0"/>
                  </a:lnTo>
                  <a:close/>
                </a:path>
              </a:pathLst>
            </a:custGeom>
            <a:blipFill>
              <a:blip r:embed="rId4"/>
              <a:stretch>
                <a:fillRect t="-27648" r="-39370"/>
              </a:stretch>
            </a:blipFill>
          </p:spPr>
        </p:sp>
      </p:grpSp>
      <p:sp>
        <p:nvSpPr>
          <p:cNvPr id="5" name="TextBox 5"/>
          <p:cNvSpPr txBox="1"/>
          <p:nvPr/>
        </p:nvSpPr>
        <p:spPr>
          <a:xfrm>
            <a:off x="1566804" y="2337925"/>
            <a:ext cx="11598948" cy="5400675"/>
          </a:xfrm>
          <a:prstGeom prst="rect">
            <a:avLst/>
          </a:prstGeom>
        </p:spPr>
        <p:txBody>
          <a:bodyPr lIns="0" tIns="0" rIns="0" bIns="0" rtlCol="0" anchor="t">
            <a:spAutoFit/>
          </a:bodyPr>
          <a:lstStyle/>
          <a:p>
            <a:pPr algn="l">
              <a:lnSpc>
                <a:spcPts val="3540"/>
              </a:lnSpc>
            </a:pPr>
            <a:r>
              <a:rPr lang="en-US" sz="2950">
                <a:solidFill>
                  <a:srgbClr val="FFFFFF"/>
                </a:solidFill>
                <a:latin typeface="Poppins"/>
                <a:ea typeface="Poppins"/>
                <a:cs typeface="Poppins"/>
                <a:sym typeface="Poppins"/>
              </a:rPr>
              <a:t>As a specialist in veterinary reproduction, I strongly support InsituGen’s NeuterReadyTM platform. For too long, </a:t>
            </a:r>
            <a:r>
              <a:rPr lang="en-US" sz="2950" i="1">
                <a:solidFill>
                  <a:srgbClr val="FFFFFF"/>
                </a:solidFill>
                <a:latin typeface="Poppins Italics"/>
                <a:ea typeface="Poppins Italics"/>
                <a:cs typeface="Poppins Italics"/>
                <a:sym typeface="Poppins Italics"/>
              </a:rPr>
              <a:t>per se</a:t>
            </a:r>
            <a:r>
              <a:rPr lang="en-US" sz="2950">
                <a:solidFill>
                  <a:srgbClr val="FFFFFF"/>
                </a:solidFill>
                <a:latin typeface="Poppins"/>
                <a:ea typeface="Poppins"/>
                <a:cs typeface="Poppins"/>
                <a:sym typeface="Poppins"/>
              </a:rPr>
              <a:t> neutering decisions have been made and especially also been overlooking hormonal maturity—a key factor in long-term health.</a:t>
            </a:r>
          </a:p>
          <a:p>
            <a:pPr algn="l">
              <a:lnSpc>
                <a:spcPts val="3540"/>
              </a:lnSpc>
            </a:pPr>
            <a:endParaRPr lang="en-US" sz="2950">
              <a:solidFill>
                <a:srgbClr val="FFFFFF"/>
              </a:solidFill>
              <a:latin typeface="Poppins"/>
              <a:ea typeface="Poppins"/>
              <a:cs typeface="Poppins"/>
              <a:sym typeface="Poppins"/>
            </a:endParaRPr>
          </a:p>
          <a:p>
            <a:pPr algn="l">
              <a:lnSpc>
                <a:spcPts val="3540"/>
              </a:lnSpc>
            </a:pPr>
            <a:r>
              <a:rPr lang="en-US" sz="2950">
                <a:solidFill>
                  <a:srgbClr val="FFFFFF"/>
                </a:solidFill>
                <a:latin typeface="Poppins"/>
                <a:ea typeface="Poppins"/>
                <a:cs typeface="Poppins"/>
                <a:sym typeface="Poppins"/>
              </a:rPr>
              <a:t>Detecting hormonal maturity before neutering allows for more personalized, informed decisions and reduces risks like behavioral problems or long-term health impacts, such as certain orthopedic problems. At the very least, it should be part of the conversation with the owner. </a:t>
            </a:r>
          </a:p>
          <a:p>
            <a:pPr algn="l">
              <a:lnSpc>
                <a:spcPts val="3540"/>
              </a:lnSpc>
            </a:pPr>
            <a:endParaRPr lang="en-US" sz="2950">
              <a:solidFill>
                <a:srgbClr val="FFFFFF"/>
              </a:solidFill>
              <a:latin typeface="Poppins"/>
              <a:ea typeface="Poppins"/>
              <a:cs typeface="Poppins"/>
              <a:sym typeface="Poppins"/>
            </a:endParaRPr>
          </a:p>
        </p:txBody>
      </p:sp>
      <p:grpSp>
        <p:nvGrpSpPr>
          <p:cNvPr id="6" name="Group 6"/>
          <p:cNvGrpSpPr/>
          <p:nvPr/>
        </p:nvGrpSpPr>
        <p:grpSpPr>
          <a:xfrm>
            <a:off x="13616156" y="2869428"/>
            <a:ext cx="3232256" cy="323225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sp>
        <p:nvSpPr>
          <p:cNvPr id="8" name="TextBox 8"/>
          <p:cNvSpPr txBox="1"/>
          <p:nvPr/>
        </p:nvSpPr>
        <p:spPr>
          <a:xfrm>
            <a:off x="9846562" y="7719333"/>
            <a:ext cx="7001850" cy="647736"/>
          </a:xfrm>
          <a:prstGeom prst="rect">
            <a:avLst/>
          </a:prstGeom>
        </p:spPr>
        <p:txBody>
          <a:bodyPr lIns="0" tIns="0" rIns="0" bIns="0" rtlCol="0" anchor="t">
            <a:spAutoFit/>
          </a:bodyPr>
          <a:lstStyle/>
          <a:p>
            <a:pPr algn="r">
              <a:lnSpc>
                <a:spcPts val="2520"/>
              </a:lnSpc>
            </a:pPr>
            <a:r>
              <a:rPr lang="en-US" sz="2100">
                <a:solidFill>
                  <a:srgbClr val="FFFFFF"/>
                </a:solidFill>
                <a:latin typeface="Poppins Light"/>
                <a:ea typeface="Poppins Light"/>
                <a:cs typeface="Poppins Light"/>
                <a:sym typeface="Poppins Light"/>
              </a:rPr>
              <a:t>Prof. Dr. Sandra Goericke-Pesch</a:t>
            </a:r>
          </a:p>
          <a:p>
            <a:pPr algn="r">
              <a:lnSpc>
                <a:spcPts val="2520"/>
              </a:lnSpc>
            </a:pPr>
            <a:r>
              <a:rPr lang="en-US" sz="2100">
                <a:solidFill>
                  <a:srgbClr val="FFFFFF"/>
                </a:solidFill>
                <a:latin typeface="Poppins Light"/>
                <a:ea typeface="Poppins Light"/>
                <a:cs typeface="Poppins Light"/>
                <a:sym typeface="Poppins Light"/>
              </a:rPr>
              <a:t>DECAR, University of Veterinary Medicine Hannover</a:t>
            </a:r>
          </a:p>
        </p:txBody>
      </p:sp>
      <p:sp>
        <p:nvSpPr>
          <p:cNvPr id="9" name="TextBox 9"/>
          <p:cNvSpPr txBox="1"/>
          <p:nvPr/>
        </p:nvSpPr>
        <p:spPr>
          <a:xfrm>
            <a:off x="1253093" y="2090213"/>
            <a:ext cx="313712" cy="1057239"/>
          </a:xfrm>
          <a:prstGeom prst="rect">
            <a:avLst/>
          </a:prstGeom>
        </p:spPr>
        <p:txBody>
          <a:bodyPr lIns="0" tIns="0" rIns="0" bIns="0" rtlCol="0" anchor="t">
            <a:spAutoFit/>
          </a:bodyPr>
          <a:lstStyle/>
          <a:p>
            <a:pPr algn="ctr">
              <a:lnSpc>
                <a:spcPts val="7800"/>
              </a:lnSpc>
              <a:spcBef>
                <a:spcPct val="0"/>
              </a:spcBef>
            </a:pPr>
            <a:r>
              <a:rPr lang="en-US" sz="6500">
                <a:solidFill>
                  <a:srgbClr val="FEBA01"/>
                </a:solidFill>
                <a:latin typeface="Poppins"/>
                <a:ea typeface="Poppins"/>
                <a:cs typeface="Poppins"/>
                <a:sym typeface="Poppins"/>
              </a:rPr>
              <a:t>“</a:t>
            </a:r>
          </a:p>
        </p:txBody>
      </p:sp>
      <p:sp>
        <p:nvSpPr>
          <p:cNvPr id="10" name="TextBox 10"/>
          <p:cNvSpPr txBox="1"/>
          <p:nvPr/>
        </p:nvSpPr>
        <p:spPr>
          <a:xfrm>
            <a:off x="8987144" y="6568482"/>
            <a:ext cx="313712" cy="1057239"/>
          </a:xfrm>
          <a:prstGeom prst="rect">
            <a:avLst/>
          </a:prstGeom>
        </p:spPr>
        <p:txBody>
          <a:bodyPr lIns="0" tIns="0" rIns="0" bIns="0" rtlCol="0" anchor="t">
            <a:spAutoFit/>
          </a:bodyPr>
          <a:lstStyle/>
          <a:p>
            <a:pPr algn="ctr">
              <a:lnSpc>
                <a:spcPts val="7800"/>
              </a:lnSpc>
              <a:spcBef>
                <a:spcPct val="0"/>
              </a:spcBef>
            </a:pPr>
            <a:r>
              <a:rPr lang="en-US" sz="6500">
                <a:solidFill>
                  <a:srgbClr val="FEBA01"/>
                </a:solidFill>
                <a:latin typeface="Poppins"/>
                <a:ea typeface="Poppins"/>
                <a:cs typeface="Poppins"/>
                <a:sym typeface="Poppins"/>
              </a:rPr>
              <a:t>”</a:t>
            </a:r>
          </a:p>
        </p:txBody>
      </p:sp>
      <p:grpSp>
        <p:nvGrpSpPr>
          <p:cNvPr id="11" name="Group 11"/>
          <p:cNvGrpSpPr/>
          <p:nvPr/>
        </p:nvGrpSpPr>
        <p:grpSpPr>
          <a:xfrm>
            <a:off x="15597509" y="9293164"/>
            <a:ext cx="2690491" cy="993836"/>
            <a:chOff x="0" y="0"/>
            <a:chExt cx="3587322" cy="1325114"/>
          </a:xfrm>
        </p:grpSpPr>
        <p:grpSp>
          <p:nvGrpSpPr>
            <p:cNvPr id="12" name="Group 12"/>
            <p:cNvGrpSpPr>
              <a:grpSpLocks noChangeAspect="1"/>
            </p:cNvGrpSpPr>
            <p:nvPr/>
          </p:nvGrpSpPr>
          <p:grpSpPr>
            <a:xfrm>
              <a:off x="0" y="0"/>
              <a:ext cx="3448850" cy="654650"/>
              <a:chOff x="0" y="0"/>
              <a:chExt cx="3448850" cy="654650"/>
            </a:xfrm>
          </p:grpSpPr>
          <p:sp>
            <p:nvSpPr>
              <p:cNvPr id="13" name="Freeform 13"/>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6"/>
                <a:stretch>
                  <a:fillRect r="-1" b="5"/>
                </a:stretch>
              </a:blipFill>
            </p:spPr>
          </p:sp>
        </p:grpSp>
        <p:sp>
          <p:nvSpPr>
            <p:cNvPr id="14" name="Freeform 14"/>
            <p:cNvSpPr/>
            <p:nvPr/>
          </p:nvSpPr>
          <p:spPr>
            <a:xfrm>
              <a:off x="680241" y="654650"/>
              <a:ext cx="2907080" cy="670464"/>
            </a:xfrm>
            <a:custGeom>
              <a:avLst/>
              <a:gdLst/>
              <a:ahLst/>
              <a:cxnLst/>
              <a:rect l="l" t="t" r="r" b="b"/>
              <a:pathLst>
                <a:path w="2907080" h="670464">
                  <a:moveTo>
                    <a:pt x="0" y="0"/>
                  </a:moveTo>
                  <a:lnTo>
                    <a:pt x="2907081" y="0"/>
                  </a:lnTo>
                  <a:lnTo>
                    <a:pt x="2907081" y="670464"/>
                  </a:lnTo>
                  <a:lnTo>
                    <a:pt x="0" y="670464"/>
                  </a:lnTo>
                  <a:lnTo>
                    <a:pt x="0" y="0"/>
                  </a:lnTo>
                  <a:close/>
                </a:path>
              </a:pathLst>
            </a:custGeom>
            <a:blipFill>
              <a:blip r:embed="rId7"/>
              <a:stretch>
                <a:fillRect l="-628" r="-67498" b="-607119"/>
              </a:stretch>
            </a:blipFill>
          </p:spPr>
        </p:sp>
        <p:sp>
          <p:nvSpPr>
            <p:cNvPr id="15" name="Freeform 15"/>
            <p:cNvSpPr/>
            <p:nvPr/>
          </p:nvSpPr>
          <p:spPr>
            <a:xfrm>
              <a:off x="838855" y="72045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8"/>
              <a:stretch>
                <a:fillRect r="-23096" b="-78421"/>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6732880" y="9761949"/>
            <a:ext cx="4824050" cy="219075"/>
          </a:xfrm>
          <a:prstGeom prst="rect">
            <a:avLst/>
          </a:prstGeom>
        </p:spPr>
        <p:txBody>
          <a:bodyPr lIns="0" tIns="0" rIns="0" bIns="0" rtlCol="0" anchor="t">
            <a:spAutoFit/>
          </a:bodyPr>
          <a:lstStyle/>
          <a:p>
            <a:pPr algn="ctr">
              <a:lnSpc>
                <a:spcPts val="1620"/>
              </a:lnSpc>
            </a:pPr>
            <a:r>
              <a:rPr lang="en-US" sz="1350">
                <a:solidFill>
                  <a:srgbClr val="0A0A0A"/>
                </a:solidFill>
                <a:latin typeface="Poppins"/>
                <a:ea typeface="Poppins"/>
                <a:cs typeface="Poppins"/>
                <a:sym typeface="Poppins"/>
              </a:rPr>
              <a:t>Copyright © 2026 - InsituGen. All Rights Reserved.</a:t>
            </a:r>
          </a:p>
        </p:txBody>
      </p:sp>
      <p:sp>
        <p:nvSpPr>
          <p:cNvPr id="4" name="TextBox 4"/>
          <p:cNvSpPr txBox="1"/>
          <p:nvPr/>
        </p:nvSpPr>
        <p:spPr>
          <a:xfrm>
            <a:off x="1635964" y="6020503"/>
            <a:ext cx="8800150" cy="1352550"/>
          </a:xfrm>
          <a:prstGeom prst="rect">
            <a:avLst/>
          </a:prstGeom>
        </p:spPr>
        <p:txBody>
          <a:bodyPr lIns="0" tIns="0" rIns="0" bIns="0" rtlCol="0" anchor="t">
            <a:spAutoFit/>
          </a:bodyPr>
          <a:lstStyle/>
          <a:p>
            <a:pPr algn="l">
              <a:lnSpc>
                <a:spcPts val="2160"/>
              </a:lnSpc>
            </a:pPr>
            <a:r>
              <a:rPr lang="en-US" sz="1800">
                <a:solidFill>
                  <a:srgbClr val="FFFFFF"/>
                </a:solidFill>
                <a:latin typeface="Poppins"/>
                <a:ea typeface="Poppins"/>
                <a:cs typeface="Poppins"/>
                <a:sym typeface="Poppins"/>
              </a:rPr>
              <a:t>www.neuterready.vet</a:t>
            </a:r>
          </a:p>
          <a:p>
            <a:pPr algn="l">
              <a:lnSpc>
                <a:spcPts val="2160"/>
              </a:lnSpc>
            </a:pPr>
            <a:r>
              <a:rPr lang="en-US" sz="1800">
                <a:solidFill>
                  <a:srgbClr val="FFFFFF"/>
                </a:solidFill>
                <a:latin typeface="Poppins"/>
                <a:ea typeface="Poppins"/>
                <a:cs typeface="Poppins"/>
                <a:sym typeface="Poppins"/>
              </a:rPr>
              <a:t>www.neuterready.com </a:t>
            </a:r>
          </a:p>
          <a:p>
            <a:pPr algn="l">
              <a:lnSpc>
                <a:spcPts val="2160"/>
              </a:lnSpc>
            </a:pPr>
            <a:endParaRPr lang="en-US" sz="1800">
              <a:solidFill>
                <a:srgbClr val="FFFFFF"/>
              </a:solidFill>
              <a:latin typeface="Poppins"/>
              <a:ea typeface="Poppins"/>
              <a:cs typeface="Poppins"/>
              <a:sym typeface="Poppins"/>
            </a:endParaRPr>
          </a:p>
          <a:p>
            <a:pPr algn="l">
              <a:lnSpc>
                <a:spcPts val="2160"/>
              </a:lnSpc>
            </a:pPr>
            <a:r>
              <a:rPr lang="en-US" sz="1800">
                <a:solidFill>
                  <a:srgbClr val="FFFFFF"/>
                </a:solidFill>
                <a:latin typeface="Poppins"/>
                <a:ea typeface="Poppins"/>
                <a:cs typeface="Poppins"/>
                <a:sym typeface="Poppins"/>
              </a:rPr>
              <a:t>www.insitugen.com</a:t>
            </a:r>
          </a:p>
          <a:p>
            <a:pPr algn="l">
              <a:lnSpc>
                <a:spcPts val="2160"/>
              </a:lnSpc>
            </a:pPr>
            <a:r>
              <a:rPr lang="en-US" sz="1800">
                <a:solidFill>
                  <a:srgbClr val="FFFFFF"/>
                </a:solidFill>
                <a:latin typeface="Poppins"/>
                <a:ea typeface="Poppins"/>
                <a:cs typeface="Poppins"/>
                <a:sym typeface="Poppins"/>
              </a:rPr>
              <a:t>info@insitugen.com</a:t>
            </a:r>
          </a:p>
        </p:txBody>
      </p:sp>
      <p:sp>
        <p:nvSpPr>
          <p:cNvPr id="5" name="TextBox 5"/>
          <p:cNvSpPr txBox="1"/>
          <p:nvPr/>
        </p:nvSpPr>
        <p:spPr>
          <a:xfrm>
            <a:off x="1525862" y="3678492"/>
            <a:ext cx="8541400" cy="1949800"/>
          </a:xfrm>
          <a:prstGeom prst="rect">
            <a:avLst/>
          </a:prstGeom>
        </p:spPr>
        <p:txBody>
          <a:bodyPr lIns="0" tIns="0" rIns="0" bIns="0" rtlCol="0" anchor="t">
            <a:spAutoFit/>
          </a:bodyPr>
          <a:lstStyle/>
          <a:p>
            <a:pPr algn="l">
              <a:lnSpc>
                <a:spcPts val="13319"/>
              </a:lnSpc>
            </a:pPr>
            <a:r>
              <a:rPr lang="en-US" sz="11100">
                <a:solidFill>
                  <a:srgbClr val="FFFFFF"/>
                </a:solidFill>
                <a:latin typeface="Poppins"/>
                <a:ea typeface="Poppins"/>
                <a:cs typeface="Poppins"/>
                <a:sym typeface="Poppins"/>
              </a:rPr>
              <a:t>Thank You!</a:t>
            </a:r>
          </a:p>
        </p:txBody>
      </p:sp>
      <p:grpSp>
        <p:nvGrpSpPr>
          <p:cNvPr id="6" name="Group 6"/>
          <p:cNvGrpSpPr>
            <a:grpSpLocks noChangeAspect="1"/>
          </p:cNvGrpSpPr>
          <p:nvPr/>
        </p:nvGrpSpPr>
        <p:grpSpPr>
          <a:xfrm>
            <a:off x="1779262" y="2206838"/>
            <a:ext cx="3703726" cy="703087"/>
            <a:chOff x="0" y="0"/>
            <a:chExt cx="4938302" cy="937450"/>
          </a:xfrm>
        </p:grpSpPr>
        <p:sp>
          <p:nvSpPr>
            <p:cNvPr id="7" name="Freeform 7"/>
            <p:cNvSpPr/>
            <p:nvPr/>
          </p:nvSpPr>
          <p:spPr>
            <a:xfrm>
              <a:off x="0" y="0"/>
              <a:ext cx="4938268" cy="937387"/>
            </a:xfrm>
            <a:custGeom>
              <a:avLst/>
              <a:gdLst/>
              <a:ahLst/>
              <a:cxnLst/>
              <a:rect l="l" t="t" r="r" b="b"/>
              <a:pathLst>
                <a:path w="4938268" h="937387">
                  <a:moveTo>
                    <a:pt x="0" y="0"/>
                  </a:moveTo>
                  <a:lnTo>
                    <a:pt x="4938268" y="0"/>
                  </a:lnTo>
                  <a:lnTo>
                    <a:pt x="4938268" y="937387"/>
                  </a:lnTo>
                  <a:lnTo>
                    <a:pt x="0" y="937387"/>
                  </a:lnTo>
                  <a:lnTo>
                    <a:pt x="0" y="0"/>
                  </a:lnTo>
                  <a:close/>
                </a:path>
              </a:pathLst>
            </a:custGeom>
            <a:blipFill>
              <a:blip r:embed="rId4"/>
              <a:stretch>
                <a:fillRect b="-7"/>
              </a:stretch>
            </a:blipFill>
          </p:spPr>
        </p:sp>
      </p:grpSp>
      <p:grpSp>
        <p:nvGrpSpPr>
          <p:cNvPr id="8" name="Group 8"/>
          <p:cNvGrpSpPr/>
          <p:nvPr/>
        </p:nvGrpSpPr>
        <p:grpSpPr>
          <a:xfrm>
            <a:off x="16107690" y="9784152"/>
            <a:ext cx="2180310" cy="502848"/>
            <a:chOff x="0" y="0"/>
            <a:chExt cx="2907080" cy="670464"/>
          </a:xfrm>
        </p:grpSpPr>
        <p:sp>
          <p:nvSpPr>
            <p:cNvPr id="9" name="Freeform 9"/>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5"/>
              <a:stretch>
                <a:fillRect l="-628" r="-67498" b="-607119"/>
              </a:stretch>
            </a:blipFill>
          </p:spPr>
        </p:sp>
        <p:sp>
          <p:nvSpPr>
            <p:cNvPr id="10" name="Freeform 10"/>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6"/>
              <a:stretch>
                <a:fillRect r="-23096" b="-78421"/>
              </a:stretch>
            </a:blipFill>
          </p:spPr>
        </p:sp>
      </p:grpSp>
      <p:sp>
        <p:nvSpPr>
          <p:cNvPr id="11" name="Freeform 11"/>
          <p:cNvSpPr/>
          <p:nvPr/>
        </p:nvSpPr>
        <p:spPr>
          <a:xfrm>
            <a:off x="8104064" y="753570"/>
            <a:ext cx="13087495" cy="8779860"/>
          </a:xfrm>
          <a:custGeom>
            <a:avLst/>
            <a:gdLst/>
            <a:ahLst/>
            <a:cxnLst/>
            <a:rect l="l" t="t" r="r" b="b"/>
            <a:pathLst>
              <a:path w="13087495" h="8779860">
                <a:moveTo>
                  <a:pt x="0" y="0"/>
                </a:moveTo>
                <a:lnTo>
                  <a:pt x="13087495" y="0"/>
                </a:lnTo>
                <a:lnTo>
                  <a:pt x="13087495" y="8779860"/>
                </a:lnTo>
                <a:lnTo>
                  <a:pt x="0" y="8779860"/>
                </a:lnTo>
                <a:lnTo>
                  <a:pt x="0" y="0"/>
                </a:lnTo>
                <a:close/>
              </a:path>
            </a:pathLst>
          </a:custGeom>
          <a:blipFill>
            <a:blip r:embed="rId7"/>
            <a:stretch>
              <a:fillRect r="-691"/>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a:grpSpLocks noChangeAspect="1"/>
          </p:cNvGrpSpPr>
          <p:nvPr/>
        </p:nvGrpSpPr>
        <p:grpSpPr>
          <a:xfrm>
            <a:off x="15512288" y="9305960"/>
            <a:ext cx="2605688" cy="494604"/>
            <a:chOff x="0" y="0"/>
            <a:chExt cx="3448850" cy="654650"/>
          </a:xfrm>
        </p:grpSpPr>
        <p:sp>
          <p:nvSpPr>
            <p:cNvPr id="4" name="Freeform 4"/>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4"/>
              <a:stretch>
                <a:fillRect r="-1" b="5"/>
              </a:stretch>
            </a:blipFill>
          </p:spPr>
        </p:sp>
      </p:grpSp>
      <p:grpSp>
        <p:nvGrpSpPr>
          <p:cNvPr id="5" name="Group 5"/>
          <p:cNvGrpSpPr/>
          <p:nvPr/>
        </p:nvGrpSpPr>
        <p:grpSpPr>
          <a:xfrm>
            <a:off x="9366781" y="531790"/>
            <a:ext cx="6418244" cy="6418244"/>
            <a:chOff x="0" y="0"/>
            <a:chExt cx="8557658" cy="8557658"/>
          </a:xfrm>
        </p:grpSpPr>
        <p:grpSp>
          <p:nvGrpSpPr>
            <p:cNvPr id="6" name="Group 6"/>
            <p:cNvGrpSpPr/>
            <p:nvPr/>
          </p:nvGrpSpPr>
          <p:grpSpPr>
            <a:xfrm>
              <a:off x="0" y="0"/>
              <a:ext cx="8557658" cy="85576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solidFill>
                  <a:srgbClr val="FEBA01"/>
                </a:solidFill>
                <a:prstDash val="solid"/>
                <a:miter/>
              </a:ln>
            </p:spPr>
          </p:sp>
          <p:sp>
            <p:nvSpPr>
              <p:cNvPr id="8" name="TextBox 8"/>
              <p:cNvSpPr txBox="1"/>
              <p:nvPr/>
            </p:nvSpPr>
            <p:spPr>
              <a:xfrm>
                <a:off x="76200" y="28575"/>
                <a:ext cx="660400" cy="708025"/>
              </a:xfrm>
              <a:prstGeom prst="rect">
                <a:avLst/>
              </a:prstGeom>
            </p:spPr>
            <p:txBody>
              <a:bodyPr lIns="115709" tIns="115709" rIns="115709" bIns="115709" rtlCol="0" anchor="ctr"/>
              <a:lstStyle/>
              <a:p>
                <a:pPr algn="ctr">
                  <a:lnSpc>
                    <a:spcPts val="2659"/>
                  </a:lnSpc>
                </a:pPr>
                <a:endParaRPr/>
              </a:p>
            </p:txBody>
          </p:sp>
        </p:grpSp>
        <p:grpSp>
          <p:nvGrpSpPr>
            <p:cNvPr id="9" name="Group 9"/>
            <p:cNvGrpSpPr/>
            <p:nvPr/>
          </p:nvGrpSpPr>
          <p:grpSpPr>
            <a:xfrm>
              <a:off x="516847" y="516862"/>
              <a:ext cx="7523965" cy="7523935"/>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8720" t="-17895" r="-59980" b="-10993"/>
                </a:stretch>
              </a:blipFill>
            </p:spPr>
          </p:sp>
        </p:grpSp>
      </p:grpSp>
      <p:grpSp>
        <p:nvGrpSpPr>
          <p:cNvPr id="11" name="Group 11"/>
          <p:cNvGrpSpPr/>
          <p:nvPr/>
        </p:nvGrpSpPr>
        <p:grpSpPr>
          <a:xfrm>
            <a:off x="-7144" y="5882944"/>
            <a:ext cx="18304088" cy="2669288"/>
            <a:chOff x="0" y="0"/>
            <a:chExt cx="24405450" cy="3559050"/>
          </a:xfrm>
        </p:grpSpPr>
        <p:sp>
          <p:nvSpPr>
            <p:cNvPr id="12" name="Freeform 12"/>
            <p:cNvSpPr/>
            <p:nvPr/>
          </p:nvSpPr>
          <p:spPr>
            <a:xfrm>
              <a:off x="9525" y="9525"/>
              <a:ext cx="24386412" cy="3539998"/>
            </a:xfrm>
            <a:custGeom>
              <a:avLst/>
              <a:gdLst/>
              <a:ahLst/>
              <a:cxnLst/>
              <a:rect l="l" t="t" r="r" b="b"/>
              <a:pathLst>
                <a:path w="24386412" h="3539998">
                  <a:moveTo>
                    <a:pt x="0" y="0"/>
                  </a:moveTo>
                  <a:lnTo>
                    <a:pt x="24386412" y="0"/>
                  </a:lnTo>
                  <a:lnTo>
                    <a:pt x="24386412" y="3539998"/>
                  </a:lnTo>
                  <a:lnTo>
                    <a:pt x="0" y="3539998"/>
                  </a:lnTo>
                  <a:close/>
                </a:path>
              </a:pathLst>
            </a:custGeom>
            <a:solidFill>
              <a:srgbClr val="0190FB"/>
            </a:solidFill>
          </p:spPr>
        </p:sp>
        <p:sp>
          <p:nvSpPr>
            <p:cNvPr id="13" name="Freeform 13"/>
            <p:cNvSpPr/>
            <p:nvPr/>
          </p:nvSpPr>
          <p:spPr>
            <a:xfrm>
              <a:off x="0" y="0"/>
              <a:ext cx="24405462" cy="3559048"/>
            </a:xfrm>
            <a:custGeom>
              <a:avLst/>
              <a:gdLst/>
              <a:ahLst/>
              <a:cxnLst/>
              <a:rect l="l" t="t" r="r" b="b"/>
              <a:pathLst>
                <a:path w="24405462" h="3559048">
                  <a:moveTo>
                    <a:pt x="9525" y="0"/>
                  </a:moveTo>
                  <a:lnTo>
                    <a:pt x="24395937" y="0"/>
                  </a:lnTo>
                  <a:cubicBezTo>
                    <a:pt x="24401145" y="0"/>
                    <a:pt x="24405462" y="4318"/>
                    <a:pt x="24405462" y="9525"/>
                  </a:cubicBezTo>
                  <a:lnTo>
                    <a:pt x="24405462" y="3549523"/>
                  </a:lnTo>
                  <a:cubicBezTo>
                    <a:pt x="24405462" y="3554730"/>
                    <a:pt x="24401145" y="3559048"/>
                    <a:pt x="24395937" y="3559048"/>
                  </a:cubicBezTo>
                  <a:lnTo>
                    <a:pt x="9525" y="3559048"/>
                  </a:lnTo>
                  <a:cubicBezTo>
                    <a:pt x="4318" y="3559048"/>
                    <a:pt x="0" y="3554730"/>
                    <a:pt x="0" y="3549523"/>
                  </a:cubicBezTo>
                  <a:lnTo>
                    <a:pt x="0" y="9525"/>
                  </a:lnTo>
                  <a:cubicBezTo>
                    <a:pt x="0" y="4318"/>
                    <a:pt x="4318" y="0"/>
                    <a:pt x="9525" y="0"/>
                  </a:cubicBezTo>
                  <a:moveTo>
                    <a:pt x="9525" y="19050"/>
                  </a:moveTo>
                  <a:lnTo>
                    <a:pt x="9525" y="9525"/>
                  </a:lnTo>
                  <a:lnTo>
                    <a:pt x="19050" y="9525"/>
                  </a:lnTo>
                  <a:lnTo>
                    <a:pt x="19050" y="3549523"/>
                  </a:lnTo>
                  <a:lnTo>
                    <a:pt x="9525" y="3549523"/>
                  </a:lnTo>
                  <a:lnTo>
                    <a:pt x="9525" y="3539998"/>
                  </a:lnTo>
                  <a:lnTo>
                    <a:pt x="24395937" y="3539998"/>
                  </a:lnTo>
                  <a:lnTo>
                    <a:pt x="24395937" y="3549523"/>
                  </a:lnTo>
                  <a:lnTo>
                    <a:pt x="24386412" y="3549523"/>
                  </a:lnTo>
                  <a:lnTo>
                    <a:pt x="24386412" y="9525"/>
                  </a:lnTo>
                  <a:lnTo>
                    <a:pt x="24395937" y="9525"/>
                  </a:lnTo>
                  <a:lnTo>
                    <a:pt x="24395937" y="19050"/>
                  </a:lnTo>
                  <a:lnTo>
                    <a:pt x="9525" y="19050"/>
                  </a:lnTo>
                  <a:close/>
                </a:path>
              </a:pathLst>
            </a:custGeom>
            <a:solidFill>
              <a:srgbClr val="0190FB"/>
            </a:solidFill>
          </p:spPr>
        </p:sp>
      </p:grpSp>
      <p:grpSp>
        <p:nvGrpSpPr>
          <p:cNvPr id="14" name="Group 14"/>
          <p:cNvGrpSpPr/>
          <p:nvPr/>
        </p:nvGrpSpPr>
        <p:grpSpPr>
          <a:xfrm>
            <a:off x="2315456" y="6269964"/>
            <a:ext cx="1317150" cy="1317150"/>
            <a:chOff x="0" y="0"/>
            <a:chExt cx="1756200" cy="1756200"/>
          </a:xfrm>
        </p:grpSpPr>
        <p:sp>
          <p:nvSpPr>
            <p:cNvPr id="15" name="Freeform 15"/>
            <p:cNvSpPr/>
            <p:nvPr/>
          </p:nvSpPr>
          <p:spPr>
            <a:xfrm>
              <a:off x="0" y="0"/>
              <a:ext cx="1756156" cy="1756156"/>
            </a:xfrm>
            <a:custGeom>
              <a:avLst/>
              <a:gdLst/>
              <a:ahLst/>
              <a:cxnLst/>
              <a:rect l="l" t="t" r="r" b="b"/>
              <a:pathLst>
                <a:path w="1756156" h="1756156">
                  <a:moveTo>
                    <a:pt x="0" y="878078"/>
                  </a:moveTo>
                  <a:cubicBezTo>
                    <a:pt x="0" y="393192"/>
                    <a:pt x="393192" y="0"/>
                    <a:pt x="878078" y="0"/>
                  </a:cubicBezTo>
                  <a:cubicBezTo>
                    <a:pt x="1362964" y="0"/>
                    <a:pt x="1756156" y="393192"/>
                    <a:pt x="1756156" y="878078"/>
                  </a:cubicBezTo>
                  <a:cubicBezTo>
                    <a:pt x="1756156" y="1362964"/>
                    <a:pt x="1362964" y="1756156"/>
                    <a:pt x="878078" y="1756156"/>
                  </a:cubicBezTo>
                  <a:cubicBezTo>
                    <a:pt x="393192" y="1756156"/>
                    <a:pt x="0" y="1363091"/>
                    <a:pt x="0" y="878078"/>
                  </a:cubicBezTo>
                  <a:close/>
                </a:path>
              </a:pathLst>
            </a:custGeom>
            <a:solidFill>
              <a:srgbClr val="08D1EB"/>
            </a:solidFill>
          </p:spPr>
        </p:sp>
      </p:grpSp>
      <p:sp>
        <p:nvSpPr>
          <p:cNvPr id="16" name="TextBox 16"/>
          <p:cNvSpPr txBox="1"/>
          <p:nvPr/>
        </p:nvSpPr>
        <p:spPr>
          <a:xfrm>
            <a:off x="1989620" y="7647225"/>
            <a:ext cx="1968750" cy="518398"/>
          </a:xfrm>
          <a:prstGeom prst="rect">
            <a:avLst/>
          </a:prstGeom>
        </p:spPr>
        <p:txBody>
          <a:bodyPr lIns="0" tIns="0" rIns="0" bIns="0" rtlCol="0" anchor="t">
            <a:spAutoFit/>
          </a:bodyPr>
          <a:lstStyle/>
          <a:p>
            <a:pPr algn="ctr">
              <a:lnSpc>
                <a:spcPts val="2053"/>
              </a:lnSpc>
            </a:pPr>
            <a:r>
              <a:rPr lang="en-US" sz="1488" b="1">
                <a:solidFill>
                  <a:srgbClr val="F4F7F4"/>
                </a:solidFill>
                <a:latin typeface="Poppins Bold"/>
                <a:ea typeface="Poppins Bold"/>
                <a:cs typeface="Poppins Bold"/>
                <a:sym typeface="Poppins Bold"/>
              </a:rPr>
              <a:t>Brain, Blood, &amp; Heart</a:t>
            </a:r>
          </a:p>
        </p:txBody>
      </p:sp>
      <p:grpSp>
        <p:nvGrpSpPr>
          <p:cNvPr id="17" name="Group 17"/>
          <p:cNvGrpSpPr/>
          <p:nvPr/>
        </p:nvGrpSpPr>
        <p:grpSpPr>
          <a:xfrm>
            <a:off x="6434469" y="6269964"/>
            <a:ext cx="1317150" cy="1317150"/>
            <a:chOff x="0" y="0"/>
            <a:chExt cx="1756200" cy="1756200"/>
          </a:xfrm>
        </p:grpSpPr>
        <p:sp>
          <p:nvSpPr>
            <p:cNvPr id="18" name="Freeform 18"/>
            <p:cNvSpPr/>
            <p:nvPr/>
          </p:nvSpPr>
          <p:spPr>
            <a:xfrm>
              <a:off x="0" y="0"/>
              <a:ext cx="1756156" cy="1756156"/>
            </a:xfrm>
            <a:custGeom>
              <a:avLst/>
              <a:gdLst/>
              <a:ahLst/>
              <a:cxnLst/>
              <a:rect l="l" t="t" r="r" b="b"/>
              <a:pathLst>
                <a:path w="1756156" h="1756156">
                  <a:moveTo>
                    <a:pt x="0" y="878078"/>
                  </a:moveTo>
                  <a:cubicBezTo>
                    <a:pt x="0" y="393192"/>
                    <a:pt x="393192" y="0"/>
                    <a:pt x="878078" y="0"/>
                  </a:cubicBezTo>
                  <a:cubicBezTo>
                    <a:pt x="1362964" y="0"/>
                    <a:pt x="1756156" y="393192"/>
                    <a:pt x="1756156" y="878078"/>
                  </a:cubicBezTo>
                  <a:cubicBezTo>
                    <a:pt x="1756156" y="1362964"/>
                    <a:pt x="1362964" y="1756156"/>
                    <a:pt x="878078" y="1756156"/>
                  </a:cubicBezTo>
                  <a:cubicBezTo>
                    <a:pt x="393192" y="1756156"/>
                    <a:pt x="0" y="1363091"/>
                    <a:pt x="0" y="878078"/>
                  </a:cubicBezTo>
                  <a:close/>
                </a:path>
              </a:pathLst>
            </a:custGeom>
            <a:solidFill>
              <a:srgbClr val="FEBA01"/>
            </a:solidFill>
          </p:spPr>
        </p:sp>
      </p:grpSp>
      <p:sp>
        <p:nvSpPr>
          <p:cNvPr id="19" name="TextBox 19"/>
          <p:cNvSpPr txBox="1"/>
          <p:nvPr/>
        </p:nvSpPr>
        <p:spPr>
          <a:xfrm>
            <a:off x="6108633" y="7647225"/>
            <a:ext cx="1968750" cy="518398"/>
          </a:xfrm>
          <a:prstGeom prst="rect">
            <a:avLst/>
          </a:prstGeom>
        </p:spPr>
        <p:txBody>
          <a:bodyPr lIns="0" tIns="0" rIns="0" bIns="0" rtlCol="0" anchor="t">
            <a:spAutoFit/>
          </a:bodyPr>
          <a:lstStyle/>
          <a:p>
            <a:pPr algn="ctr">
              <a:lnSpc>
                <a:spcPts val="2053"/>
              </a:lnSpc>
            </a:pPr>
            <a:r>
              <a:rPr lang="en-US" sz="1488" b="1">
                <a:solidFill>
                  <a:srgbClr val="F4F7F4"/>
                </a:solidFill>
                <a:latin typeface="Poppins Bold"/>
                <a:ea typeface="Poppins Bold"/>
                <a:cs typeface="Poppins Bold"/>
                <a:sym typeface="Poppins Bold"/>
              </a:rPr>
              <a:t>Thyroid &amp; Immune System</a:t>
            </a:r>
          </a:p>
        </p:txBody>
      </p:sp>
      <p:grpSp>
        <p:nvGrpSpPr>
          <p:cNvPr id="20" name="Group 20"/>
          <p:cNvGrpSpPr/>
          <p:nvPr/>
        </p:nvGrpSpPr>
        <p:grpSpPr>
          <a:xfrm>
            <a:off x="10553424" y="6269964"/>
            <a:ext cx="1317150" cy="1317150"/>
            <a:chOff x="0" y="0"/>
            <a:chExt cx="1756200" cy="1756200"/>
          </a:xfrm>
        </p:grpSpPr>
        <p:sp>
          <p:nvSpPr>
            <p:cNvPr id="21" name="Freeform 21"/>
            <p:cNvSpPr/>
            <p:nvPr/>
          </p:nvSpPr>
          <p:spPr>
            <a:xfrm>
              <a:off x="0" y="0"/>
              <a:ext cx="1756156" cy="1756156"/>
            </a:xfrm>
            <a:custGeom>
              <a:avLst/>
              <a:gdLst/>
              <a:ahLst/>
              <a:cxnLst/>
              <a:rect l="l" t="t" r="r" b="b"/>
              <a:pathLst>
                <a:path w="1756156" h="1756156">
                  <a:moveTo>
                    <a:pt x="0" y="878078"/>
                  </a:moveTo>
                  <a:cubicBezTo>
                    <a:pt x="0" y="393192"/>
                    <a:pt x="393192" y="0"/>
                    <a:pt x="878078" y="0"/>
                  </a:cubicBezTo>
                  <a:cubicBezTo>
                    <a:pt x="1362964" y="0"/>
                    <a:pt x="1756156" y="393192"/>
                    <a:pt x="1756156" y="878078"/>
                  </a:cubicBezTo>
                  <a:cubicBezTo>
                    <a:pt x="1756156" y="1362964"/>
                    <a:pt x="1362964" y="1756156"/>
                    <a:pt x="878078" y="1756156"/>
                  </a:cubicBezTo>
                  <a:cubicBezTo>
                    <a:pt x="393192" y="1756156"/>
                    <a:pt x="0" y="1363091"/>
                    <a:pt x="0" y="878078"/>
                  </a:cubicBezTo>
                  <a:close/>
                </a:path>
              </a:pathLst>
            </a:custGeom>
            <a:solidFill>
              <a:srgbClr val="08D1EB"/>
            </a:solidFill>
          </p:spPr>
        </p:sp>
      </p:grpSp>
      <p:sp>
        <p:nvSpPr>
          <p:cNvPr id="22" name="TextBox 22"/>
          <p:cNvSpPr txBox="1"/>
          <p:nvPr/>
        </p:nvSpPr>
        <p:spPr>
          <a:xfrm>
            <a:off x="10227590" y="7647225"/>
            <a:ext cx="1968750" cy="261241"/>
          </a:xfrm>
          <a:prstGeom prst="rect">
            <a:avLst/>
          </a:prstGeom>
        </p:spPr>
        <p:txBody>
          <a:bodyPr lIns="0" tIns="0" rIns="0" bIns="0" rtlCol="0" anchor="t">
            <a:spAutoFit/>
          </a:bodyPr>
          <a:lstStyle/>
          <a:p>
            <a:pPr algn="ctr">
              <a:lnSpc>
                <a:spcPts val="2053"/>
              </a:lnSpc>
            </a:pPr>
            <a:r>
              <a:rPr lang="en-US" sz="1488" b="1">
                <a:solidFill>
                  <a:srgbClr val="F4F7F4"/>
                </a:solidFill>
                <a:latin typeface="Poppins Bold"/>
                <a:ea typeface="Poppins Bold"/>
                <a:cs typeface="Poppins Bold"/>
                <a:sym typeface="Poppins Bold"/>
              </a:rPr>
              <a:t>Kidney &amp; Urinary</a:t>
            </a:r>
          </a:p>
        </p:txBody>
      </p:sp>
      <p:grpSp>
        <p:nvGrpSpPr>
          <p:cNvPr id="23" name="Group 23"/>
          <p:cNvGrpSpPr/>
          <p:nvPr/>
        </p:nvGrpSpPr>
        <p:grpSpPr>
          <a:xfrm>
            <a:off x="14806088" y="6269964"/>
            <a:ext cx="1317150" cy="1317150"/>
            <a:chOff x="0" y="0"/>
            <a:chExt cx="1756200" cy="1756200"/>
          </a:xfrm>
        </p:grpSpPr>
        <p:sp>
          <p:nvSpPr>
            <p:cNvPr id="24" name="Freeform 24"/>
            <p:cNvSpPr/>
            <p:nvPr/>
          </p:nvSpPr>
          <p:spPr>
            <a:xfrm>
              <a:off x="0" y="0"/>
              <a:ext cx="1756156" cy="1756156"/>
            </a:xfrm>
            <a:custGeom>
              <a:avLst/>
              <a:gdLst/>
              <a:ahLst/>
              <a:cxnLst/>
              <a:rect l="l" t="t" r="r" b="b"/>
              <a:pathLst>
                <a:path w="1756156" h="1756156">
                  <a:moveTo>
                    <a:pt x="0" y="878078"/>
                  </a:moveTo>
                  <a:cubicBezTo>
                    <a:pt x="0" y="393192"/>
                    <a:pt x="393192" y="0"/>
                    <a:pt x="878078" y="0"/>
                  </a:cubicBezTo>
                  <a:cubicBezTo>
                    <a:pt x="1362964" y="0"/>
                    <a:pt x="1756156" y="393192"/>
                    <a:pt x="1756156" y="878078"/>
                  </a:cubicBezTo>
                  <a:cubicBezTo>
                    <a:pt x="1756156" y="1362964"/>
                    <a:pt x="1362964" y="1756156"/>
                    <a:pt x="878078" y="1756156"/>
                  </a:cubicBezTo>
                  <a:cubicBezTo>
                    <a:pt x="393192" y="1756156"/>
                    <a:pt x="0" y="1363091"/>
                    <a:pt x="0" y="878078"/>
                  </a:cubicBezTo>
                  <a:close/>
                </a:path>
              </a:pathLst>
            </a:custGeom>
            <a:solidFill>
              <a:srgbClr val="FEBA01"/>
            </a:solidFill>
          </p:spPr>
        </p:sp>
      </p:grpSp>
      <p:sp>
        <p:nvSpPr>
          <p:cNvPr id="25" name="TextBox 25"/>
          <p:cNvSpPr txBox="1"/>
          <p:nvPr/>
        </p:nvSpPr>
        <p:spPr>
          <a:xfrm>
            <a:off x="14480252" y="7647225"/>
            <a:ext cx="1968750" cy="518398"/>
          </a:xfrm>
          <a:prstGeom prst="rect">
            <a:avLst/>
          </a:prstGeom>
        </p:spPr>
        <p:txBody>
          <a:bodyPr lIns="0" tIns="0" rIns="0" bIns="0" rtlCol="0" anchor="t">
            <a:spAutoFit/>
          </a:bodyPr>
          <a:lstStyle/>
          <a:p>
            <a:pPr algn="ctr">
              <a:lnSpc>
                <a:spcPts val="2053"/>
              </a:lnSpc>
            </a:pPr>
            <a:r>
              <a:rPr lang="en-US" sz="1488" b="1">
                <a:solidFill>
                  <a:srgbClr val="F4F7F4"/>
                </a:solidFill>
                <a:latin typeface="Poppins Bold"/>
                <a:ea typeface="Poppins Bold"/>
                <a:cs typeface="Poppins Bold"/>
                <a:sym typeface="Poppins Bold"/>
              </a:rPr>
              <a:t>Muscle, Weight, &amp; Joints</a:t>
            </a:r>
          </a:p>
        </p:txBody>
      </p:sp>
      <p:sp>
        <p:nvSpPr>
          <p:cNvPr id="26" name="Freeform 26"/>
          <p:cNvSpPr/>
          <p:nvPr/>
        </p:nvSpPr>
        <p:spPr>
          <a:xfrm>
            <a:off x="2539581" y="6362480"/>
            <a:ext cx="868900" cy="1132117"/>
          </a:xfrm>
          <a:custGeom>
            <a:avLst/>
            <a:gdLst/>
            <a:ahLst/>
            <a:cxnLst/>
            <a:rect l="l" t="t" r="r" b="b"/>
            <a:pathLst>
              <a:path w="868900" h="1132117">
                <a:moveTo>
                  <a:pt x="0" y="0"/>
                </a:moveTo>
                <a:lnTo>
                  <a:pt x="868899" y="0"/>
                </a:lnTo>
                <a:lnTo>
                  <a:pt x="868899" y="1132118"/>
                </a:lnTo>
                <a:lnTo>
                  <a:pt x="0" y="113211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27" name="Freeform 27"/>
          <p:cNvSpPr/>
          <p:nvPr/>
        </p:nvSpPr>
        <p:spPr>
          <a:xfrm>
            <a:off x="6651754" y="6504651"/>
            <a:ext cx="882579" cy="884791"/>
          </a:xfrm>
          <a:custGeom>
            <a:avLst/>
            <a:gdLst/>
            <a:ahLst/>
            <a:cxnLst/>
            <a:rect l="l" t="t" r="r" b="b"/>
            <a:pathLst>
              <a:path w="882579" h="884791">
                <a:moveTo>
                  <a:pt x="0" y="0"/>
                </a:moveTo>
                <a:lnTo>
                  <a:pt x="882580" y="0"/>
                </a:lnTo>
                <a:lnTo>
                  <a:pt x="882580" y="884791"/>
                </a:lnTo>
                <a:lnTo>
                  <a:pt x="0" y="884791"/>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28" name="Freeform 28"/>
          <p:cNvSpPr/>
          <p:nvPr/>
        </p:nvSpPr>
        <p:spPr>
          <a:xfrm>
            <a:off x="10666996" y="6510626"/>
            <a:ext cx="1090005" cy="878817"/>
          </a:xfrm>
          <a:custGeom>
            <a:avLst/>
            <a:gdLst/>
            <a:ahLst/>
            <a:cxnLst/>
            <a:rect l="l" t="t" r="r" b="b"/>
            <a:pathLst>
              <a:path w="1090005" h="878817">
                <a:moveTo>
                  <a:pt x="0" y="0"/>
                </a:moveTo>
                <a:lnTo>
                  <a:pt x="1090005" y="0"/>
                </a:lnTo>
                <a:lnTo>
                  <a:pt x="1090005" y="878816"/>
                </a:lnTo>
                <a:lnTo>
                  <a:pt x="0" y="878816"/>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29" name="Freeform 29"/>
          <p:cNvSpPr/>
          <p:nvPr/>
        </p:nvSpPr>
        <p:spPr>
          <a:xfrm>
            <a:off x="14962209" y="6551699"/>
            <a:ext cx="1004906" cy="753680"/>
          </a:xfrm>
          <a:custGeom>
            <a:avLst/>
            <a:gdLst/>
            <a:ahLst/>
            <a:cxnLst/>
            <a:rect l="l" t="t" r="r" b="b"/>
            <a:pathLst>
              <a:path w="1004906" h="753680">
                <a:moveTo>
                  <a:pt x="0" y="0"/>
                </a:moveTo>
                <a:lnTo>
                  <a:pt x="1004907" y="0"/>
                </a:lnTo>
                <a:lnTo>
                  <a:pt x="1004907" y="753680"/>
                </a:lnTo>
                <a:lnTo>
                  <a:pt x="0" y="753680"/>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30" name="TextBox 30"/>
          <p:cNvSpPr txBox="1"/>
          <p:nvPr/>
        </p:nvSpPr>
        <p:spPr>
          <a:xfrm>
            <a:off x="632894" y="748069"/>
            <a:ext cx="9179686" cy="4095750"/>
          </a:xfrm>
          <a:prstGeom prst="rect">
            <a:avLst/>
          </a:prstGeom>
        </p:spPr>
        <p:txBody>
          <a:bodyPr lIns="0" tIns="0" rIns="0" bIns="0" rtlCol="0" anchor="t">
            <a:spAutoFit/>
          </a:bodyPr>
          <a:lstStyle/>
          <a:p>
            <a:pPr algn="l">
              <a:lnSpc>
                <a:spcPts val="5399"/>
              </a:lnSpc>
            </a:pPr>
            <a:r>
              <a:rPr lang="en-US" sz="4499">
                <a:solidFill>
                  <a:srgbClr val="0A0A0A"/>
                </a:solidFill>
                <a:latin typeface="Poppins"/>
                <a:ea typeface="Poppins"/>
                <a:cs typeface="Poppins"/>
                <a:sym typeface="Poppins"/>
              </a:rPr>
              <a:t>SEX HORMONES MATTER</a:t>
            </a:r>
          </a:p>
          <a:p>
            <a:pPr algn="l">
              <a:lnSpc>
                <a:spcPts val="5399"/>
              </a:lnSpc>
            </a:pPr>
            <a:r>
              <a:rPr lang="en-US" sz="4499">
                <a:solidFill>
                  <a:srgbClr val="999999"/>
                </a:solidFill>
                <a:latin typeface="Poppins"/>
                <a:ea typeface="Poppins"/>
                <a:cs typeface="Poppins"/>
                <a:sym typeface="Poppins"/>
              </a:rPr>
              <a:t>Premature neutering can lead to a lifetime of health issues. </a:t>
            </a:r>
          </a:p>
          <a:p>
            <a:pPr algn="l">
              <a:lnSpc>
                <a:spcPts val="5399"/>
              </a:lnSpc>
            </a:pPr>
            <a:r>
              <a:rPr lang="en-US" sz="4499" b="1">
                <a:solidFill>
                  <a:srgbClr val="FEBA01"/>
                </a:solidFill>
                <a:latin typeface="Poppins Bold"/>
                <a:ea typeface="Poppins Bold"/>
                <a:cs typeface="Poppins Bold"/>
                <a:sym typeface="Poppins Bold"/>
              </a:rPr>
              <a:t>Over 100 million dogs*</a:t>
            </a:r>
            <a:r>
              <a:rPr lang="en-US" sz="4499">
                <a:solidFill>
                  <a:srgbClr val="999999"/>
                </a:solidFill>
                <a:latin typeface="Poppins"/>
                <a:ea typeface="Poppins"/>
                <a:cs typeface="Poppins"/>
                <a:sym typeface="Poppins"/>
              </a:rPr>
              <a:t> are neutered / spayed without being assessed for maturity</a:t>
            </a:r>
          </a:p>
        </p:txBody>
      </p:sp>
      <p:grpSp>
        <p:nvGrpSpPr>
          <p:cNvPr id="31" name="Group 31"/>
          <p:cNvGrpSpPr/>
          <p:nvPr/>
        </p:nvGrpSpPr>
        <p:grpSpPr>
          <a:xfrm>
            <a:off x="16107690" y="9784152"/>
            <a:ext cx="2180310" cy="502848"/>
            <a:chOff x="0" y="0"/>
            <a:chExt cx="2907080" cy="670464"/>
          </a:xfrm>
        </p:grpSpPr>
        <p:sp>
          <p:nvSpPr>
            <p:cNvPr id="32" name="Freeform 32"/>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10"/>
              <a:stretch>
                <a:fillRect l="-628" r="-67498" b="-607119"/>
              </a:stretch>
            </a:blipFill>
          </p:spPr>
        </p:sp>
        <p:sp>
          <p:nvSpPr>
            <p:cNvPr id="33" name="Freeform 33"/>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11"/>
              <a:stretch>
                <a:fillRect r="-23096" b="-78421"/>
              </a:stretch>
            </a:blipFill>
          </p:spPr>
        </p:sp>
      </p:grpSp>
      <p:sp>
        <p:nvSpPr>
          <p:cNvPr id="34" name="TextBox 34"/>
          <p:cNvSpPr txBox="1"/>
          <p:nvPr/>
        </p:nvSpPr>
        <p:spPr>
          <a:xfrm>
            <a:off x="632894" y="9882033"/>
            <a:ext cx="9941868" cy="259460"/>
          </a:xfrm>
          <a:prstGeom prst="rect">
            <a:avLst/>
          </a:prstGeom>
        </p:spPr>
        <p:txBody>
          <a:bodyPr lIns="0" tIns="0" rIns="0" bIns="0" rtlCol="0" anchor="t">
            <a:spAutoFit/>
          </a:bodyPr>
          <a:lstStyle/>
          <a:p>
            <a:pPr algn="l">
              <a:lnSpc>
                <a:spcPts val="1974"/>
              </a:lnSpc>
              <a:spcBef>
                <a:spcPct val="0"/>
              </a:spcBef>
            </a:pPr>
            <a:r>
              <a:rPr lang="en-US" sz="1410">
                <a:solidFill>
                  <a:srgbClr val="000000"/>
                </a:solidFill>
                <a:latin typeface="Arimo"/>
                <a:ea typeface="Arimo"/>
                <a:cs typeface="Arimo"/>
                <a:sym typeface="Arimo"/>
              </a:rPr>
              <a:t>*US, Germany, UK, France, Italy, Spain, Australia only (source: AVMA / PDSA / ZZF / veterinary-practice.com / dogster.com).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566804" y="836418"/>
            <a:ext cx="15128206" cy="2590800"/>
          </a:xfrm>
          <a:prstGeom prst="rect">
            <a:avLst/>
          </a:prstGeom>
        </p:spPr>
        <p:txBody>
          <a:bodyPr lIns="0" tIns="0" rIns="0" bIns="0" rtlCol="0" anchor="t">
            <a:spAutoFit/>
          </a:bodyPr>
          <a:lstStyle/>
          <a:p>
            <a:pPr algn="l">
              <a:lnSpc>
                <a:spcPts val="5040"/>
              </a:lnSpc>
            </a:pPr>
            <a:r>
              <a:rPr lang="en-US" sz="4200">
                <a:solidFill>
                  <a:srgbClr val="000000"/>
                </a:solidFill>
                <a:latin typeface="Poppins"/>
                <a:ea typeface="Poppins"/>
                <a:cs typeface="Poppins"/>
                <a:sym typeface="Poppins"/>
              </a:rPr>
              <a:t>”When to Neuter” has become a hot topic</a:t>
            </a:r>
          </a:p>
          <a:p>
            <a:pPr algn="l">
              <a:lnSpc>
                <a:spcPts val="5040"/>
              </a:lnSpc>
            </a:pPr>
            <a:r>
              <a:rPr lang="en-US" sz="4200">
                <a:solidFill>
                  <a:srgbClr val="999999"/>
                </a:solidFill>
                <a:latin typeface="Poppins"/>
                <a:ea typeface="Poppins"/>
                <a:cs typeface="Poppins"/>
                <a:sym typeface="Poppins"/>
              </a:rPr>
              <a:t>This decision is made millions of times per year without objective data. </a:t>
            </a:r>
          </a:p>
          <a:p>
            <a:pPr algn="l">
              <a:lnSpc>
                <a:spcPts val="5040"/>
              </a:lnSpc>
            </a:pPr>
            <a:endParaRPr lang="en-US" sz="4200">
              <a:solidFill>
                <a:srgbClr val="999999"/>
              </a:solidFill>
              <a:latin typeface="Poppins"/>
              <a:ea typeface="Poppins"/>
              <a:cs typeface="Poppins"/>
              <a:sym typeface="Poppins"/>
            </a:endParaRPr>
          </a:p>
        </p:txBody>
      </p:sp>
      <p:sp>
        <p:nvSpPr>
          <p:cNvPr id="4" name="TextBox 4"/>
          <p:cNvSpPr txBox="1"/>
          <p:nvPr/>
        </p:nvSpPr>
        <p:spPr>
          <a:xfrm>
            <a:off x="6331220" y="3207062"/>
            <a:ext cx="9040937" cy="1632966"/>
          </a:xfrm>
          <a:prstGeom prst="rect">
            <a:avLst/>
          </a:prstGeom>
        </p:spPr>
        <p:txBody>
          <a:bodyPr lIns="0" tIns="0" rIns="0" bIns="0" rtlCol="0" anchor="t">
            <a:spAutoFit/>
          </a:bodyPr>
          <a:lstStyle/>
          <a:p>
            <a:pPr marL="410209" lvl="1" indent="-205105" algn="l">
              <a:lnSpc>
                <a:spcPts val="2621"/>
              </a:lnSpc>
              <a:buFont typeface="Arial"/>
              <a:buChar char="•"/>
            </a:pPr>
            <a:r>
              <a:rPr lang="en-US" sz="1899">
                <a:solidFill>
                  <a:srgbClr val="999999"/>
                </a:solidFill>
                <a:latin typeface="Poppins"/>
                <a:ea typeface="Poppins"/>
                <a:cs typeface="Poppins"/>
                <a:sym typeface="Poppins"/>
              </a:rPr>
              <a:t>Frontiers shows this article has 2.2M views</a:t>
            </a:r>
          </a:p>
          <a:p>
            <a:pPr marL="410209" lvl="1" indent="-205105" algn="l">
              <a:lnSpc>
                <a:spcPts val="2621"/>
              </a:lnSpc>
              <a:buFont typeface="Arial"/>
              <a:buChar char="•"/>
            </a:pPr>
            <a:r>
              <a:rPr lang="en-US" sz="1899">
                <a:solidFill>
                  <a:srgbClr val="999999"/>
                </a:solidFill>
                <a:latin typeface="Poppins"/>
                <a:ea typeface="Poppins"/>
                <a:cs typeface="Poppins"/>
                <a:sym typeface="Poppins"/>
              </a:rPr>
              <a:t>Altmetric (impact) score of 343</a:t>
            </a:r>
          </a:p>
          <a:p>
            <a:pPr marL="410209" lvl="1" indent="-205105" algn="l">
              <a:lnSpc>
                <a:spcPts val="2621"/>
              </a:lnSpc>
              <a:buFont typeface="Arial"/>
              <a:buChar char="•"/>
            </a:pPr>
            <a:r>
              <a:rPr lang="en-US" sz="1899">
                <a:solidFill>
                  <a:srgbClr val="999999"/>
                </a:solidFill>
                <a:latin typeface="Poppins"/>
                <a:ea typeface="Poppins"/>
                <a:cs typeface="Poppins"/>
                <a:sym typeface="Poppins"/>
              </a:rPr>
              <a:t>Top 5% of all published scientific articles</a:t>
            </a:r>
          </a:p>
          <a:p>
            <a:pPr algn="l">
              <a:lnSpc>
                <a:spcPts val="2621"/>
              </a:lnSpc>
            </a:pPr>
            <a:endParaRPr lang="en-US" sz="1899">
              <a:solidFill>
                <a:srgbClr val="999999"/>
              </a:solidFill>
              <a:latin typeface="Poppins"/>
              <a:ea typeface="Poppins"/>
              <a:cs typeface="Poppins"/>
              <a:sym typeface="Poppins"/>
            </a:endParaRPr>
          </a:p>
          <a:p>
            <a:pPr algn="l">
              <a:lnSpc>
                <a:spcPts val="2621"/>
              </a:lnSpc>
            </a:pPr>
            <a:endParaRPr lang="en-US" sz="1899">
              <a:solidFill>
                <a:srgbClr val="999999"/>
              </a:solidFill>
              <a:latin typeface="Poppins"/>
              <a:ea typeface="Poppins"/>
              <a:cs typeface="Poppins"/>
              <a:sym typeface="Poppins"/>
            </a:endParaRPr>
          </a:p>
        </p:txBody>
      </p:sp>
      <p:grpSp>
        <p:nvGrpSpPr>
          <p:cNvPr id="5" name="Group 5"/>
          <p:cNvGrpSpPr/>
          <p:nvPr/>
        </p:nvGrpSpPr>
        <p:grpSpPr>
          <a:xfrm>
            <a:off x="1566805" y="3203865"/>
            <a:ext cx="4549994" cy="4175891"/>
            <a:chOff x="0" y="0"/>
            <a:chExt cx="6066659" cy="5567854"/>
          </a:xfrm>
        </p:grpSpPr>
        <p:grpSp>
          <p:nvGrpSpPr>
            <p:cNvPr id="6" name="Group 6"/>
            <p:cNvGrpSpPr/>
            <p:nvPr/>
          </p:nvGrpSpPr>
          <p:grpSpPr>
            <a:xfrm>
              <a:off x="0" y="0"/>
              <a:ext cx="6066659" cy="5567854"/>
              <a:chOff x="0" y="0"/>
              <a:chExt cx="1396751" cy="1281910"/>
            </a:xfrm>
          </p:grpSpPr>
          <p:sp>
            <p:nvSpPr>
              <p:cNvPr id="7" name="Freeform 7"/>
              <p:cNvSpPr/>
              <p:nvPr/>
            </p:nvSpPr>
            <p:spPr>
              <a:xfrm>
                <a:off x="0" y="0"/>
                <a:ext cx="1396751" cy="1281910"/>
              </a:xfrm>
              <a:custGeom>
                <a:avLst/>
                <a:gdLst/>
                <a:ahLst/>
                <a:cxnLst/>
                <a:rect l="l" t="t" r="r" b="b"/>
                <a:pathLst>
                  <a:path w="1396751" h="1281910">
                    <a:moveTo>
                      <a:pt x="13138" y="0"/>
                    </a:moveTo>
                    <a:lnTo>
                      <a:pt x="1383613" y="0"/>
                    </a:lnTo>
                    <a:cubicBezTo>
                      <a:pt x="1390869" y="0"/>
                      <a:pt x="1396751" y="5882"/>
                      <a:pt x="1396751" y="13138"/>
                    </a:cubicBezTo>
                    <a:lnTo>
                      <a:pt x="1396751" y="1268771"/>
                    </a:lnTo>
                    <a:cubicBezTo>
                      <a:pt x="1396751" y="1276027"/>
                      <a:pt x="1390869" y="1281910"/>
                      <a:pt x="1383613" y="1281910"/>
                    </a:cubicBezTo>
                    <a:lnTo>
                      <a:pt x="13138" y="1281910"/>
                    </a:lnTo>
                    <a:cubicBezTo>
                      <a:pt x="5882" y="1281910"/>
                      <a:pt x="0" y="1276027"/>
                      <a:pt x="0" y="1268771"/>
                    </a:cubicBezTo>
                    <a:lnTo>
                      <a:pt x="0" y="13138"/>
                    </a:lnTo>
                    <a:cubicBezTo>
                      <a:pt x="0" y="5882"/>
                      <a:pt x="5882" y="0"/>
                      <a:pt x="13138" y="0"/>
                    </a:cubicBezTo>
                    <a:close/>
                  </a:path>
                </a:pathLst>
              </a:custGeom>
              <a:solidFill>
                <a:srgbClr val="0190FB"/>
              </a:solidFill>
            </p:spPr>
          </p:sp>
          <p:sp>
            <p:nvSpPr>
              <p:cNvPr id="8" name="TextBox 8"/>
              <p:cNvSpPr txBox="1"/>
              <p:nvPr/>
            </p:nvSpPr>
            <p:spPr>
              <a:xfrm>
                <a:off x="0" y="-38100"/>
                <a:ext cx="1396751" cy="1320010"/>
              </a:xfrm>
              <a:prstGeom prst="rect">
                <a:avLst/>
              </a:prstGeom>
            </p:spPr>
            <p:txBody>
              <a:bodyPr lIns="50800" tIns="50800" rIns="50800" bIns="50800" rtlCol="0" anchor="ctr"/>
              <a:lstStyle/>
              <a:p>
                <a:pPr algn="ctr">
                  <a:lnSpc>
                    <a:spcPts val="2520"/>
                  </a:lnSpc>
                </a:pPr>
                <a:endParaRPr/>
              </a:p>
            </p:txBody>
          </p:sp>
        </p:grpSp>
        <p:sp>
          <p:nvSpPr>
            <p:cNvPr id="9" name="Freeform 9"/>
            <p:cNvSpPr/>
            <p:nvPr/>
          </p:nvSpPr>
          <p:spPr>
            <a:xfrm>
              <a:off x="326220" y="1676764"/>
              <a:ext cx="5401254" cy="3179547"/>
            </a:xfrm>
            <a:custGeom>
              <a:avLst/>
              <a:gdLst/>
              <a:ahLst/>
              <a:cxnLst/>
              <a:rect l="l" t="t" r="r" b="b"/>
              <a:pathLst>
                <a:path w="5401254" h="3179547">
                  <a:moveTo>
                    <a:pt x="0" y="0"/>
                  </a:moveTo>
                  <a:lnTo>
                    <a:pt x="5401254" y="0"/>
                  </a:lnTo>
                  <a:lnTo>
                    <a:pt x="5401254" y="3179547"/>
                  </a:lnTo>
                  <a:lnTo>
                    <a:pt x="0" y="3179547"/>
                  </a:lnTo>
                  <a:lnTo>
                    <a:pt x="0" y="0"/>
                  </a:lnTo>
                  <a:close/>
                </a:path>
              </a:pathLst>
            </a:custGeom>
            <a:blipFill>
              <a:blip r:embed="rId4"/>
              <a:stretch>
                <a:fillRect l="-10264" t="-68819" r="-72941" b="-38531"/>
              </a:stretch>
            </a:blipFill>
          </p:spPr>
        </p:sp>
        <p:sp>
          <p:nvSpPr>
            <p:cNvPr id="10" name="Freeform 10"/>
            <p:cNvSpPr/>
            <p:nvPr/>
          </p:nvSpPr>
          <p:spPr>
            <a:xfrm>
              <a:off x="1097659" y="184519"/>
              <a:ext cx="4300019" cy="1117442"/>
            </a:xfrm>
            <a:custGeom>
              <a:avLst/>
              <a:gdLst/>
              <a:ahLst/>
              <a:cxnLst/>
              <a:rect l="l" t="t" r="r" b="b"/>
              <a:pathLst>
                <a:path w="4300019" h="1117442">
                  <a:moveTo>
                    <a:pt x="0" y="0"/>
                  </a:moveTo>
                  <a:lnTo>
                    <a:pt x="4300018" y="0"/>
                  </a:lnTo>
                  <a:lnTo>
                    <a:pt x="4300018" y="1117441"/>
                  </a:lnTo>
                  <a:lnTo>
                    <a:pt x="0" y="1117441"/>
                  </a:lnTo>
                  <a:lnTo>
                    <a:pt x="0" y="0"/>
                  </a:lnTo>
                  <a:close/>
                </a:path>
              </a:pathLst>
            </a:custGeom>
            <a:blipFill>
              <a:blip r:embed="rId5"/>
              <a:stretch>
                <a:fillRect l="-26020" t="-867"/>
              </a:stretch>
            </a:blipFill>
          </p:spPr>
        </p:sp>
        <p:sp>
          <p:nvSpPr>
            <p:cNvPr id="11" name="Freeform 11"/>
            <p:cNvSpPr/>
            <p:nvPr/>
          </p:nvSpPr>
          <p:spPr>
            <a:xfrm>
              <a:off x="224847" y="474798"/>
              <a:ext cx="978156" cy="1016733"/>
            </a:xfrm>
            <a:custGeom>
              <a:avLst/>
              <a:gdLst/>
              <a:ahLst/>
              <a:cxnLst/>
              <a:rect l="l" t="t" r="r" b="b"/>
              <a:pathLst>
                <a:path w="978156" h="1016733">
                  <a:moveTo>
                    <a:pt x="0" y="0"/>
                  </a:moveTo>
                  <a:lnTo>
                    <a:pt x="978156" y="0"/>
                  </a:lnTo>
                  <a:lnTo>
                    <a:pt x="978156" y="1016733"/>
                  </a:lnTo>
                  <a:lnTo>
                    <a:pt x="0" y="1016733"/>
                  </a:lnTo>
                  <a:lnTo>
                    <a:pt x="0" y="0"/>
                  </a:lnTo>
                  <a:close/>
                </a:path>
              </a:pathLst>
            </a:custGeom>
            <a:blipFill>
              <a:blip r:embed="rId6"/>
              <a:stretch>
                <a:fillRect t="-246" r="-400963"/>
              </a:stretch>
            </a:blipFill>
          </p:spPr>
        </p:sp>
        <p:sp>
          <p:nvSpPr>
            <p:cNvPr id="12" name="TextBox 12"/>
            <p:cNvSpPr txBox="1"/>
            <p:nvPr/>
          </p:nvSpPr>
          <p:spPr>
            <a:xfrm>
              <a:off x="1790195" y="1169122"/>
              <a:ext cx="3535697" cy="322408"/>
            </a:xfrm>
            <a:prstGeom prst="rect">
              <a:avLst/>
            </a:prstGeom>
          </p:spPr>
          <p:txBody>
            <a:bodyPr lIns="0" tIns="0" rIns="0" bIns="0" rtlCol="0" anchor="t">
              <a:spAutoFit/>
            </a:bodyPr>
            <a:lstStyle/>
            <a:p>
              <a:pPr algn="ctr">
                <a:lnSpc>
                  <a:spcPts val="2157"/>
                </a:lnSpc>
                <a:spcBef>
                  <a:spcPct val="0"/>
                </a:spcBef>
              </a:pPr>
              <a:r>
                <a:rPr lang="en-US" sz="1365" b="1" spc="-40">
                  <a:solidFill>
                    <a:srgbClr val="FFFFFF"/>
                  </a:solidFill>
                  <a:latin typeface="HK Grotesk Medium"/>
                  <a:ea typeface="HK Grotesk Medium"/>
                  <a:cs typeface="HK Grotesk Medium"/>
                  <a:sym typeface="HK Grotesk Medium"/>
                </a:rPr>
                <a:t>UC Davis Research published in 2020</a:t>
              </a:r>
            </a:p>
          </p:txBody>
        </p:sp>
      </p:grpSp>
      <p:sp>
        <p:nvSpPr>
          <p:cNvPr id="13" name="TextBox 13"/>
          <p:cNvSpPr txBox="1"/>
          <p:nvPr/>
        </p:nvSpPr>
        <p:spPr>
          <a:xfrm>
            <a:off x="1566804" y="9813368"/>
            <a:ext cx="8910709" cy="222207"/>
          </a:xfrm>
          <a:prstGeom prst="rect">
            <a:avLst/>
          </a:prstGeom>
        </p:spPr>
        <p:txBody>
          <a:bodyPr lIns="0" tIns="0" rIns="0" bIns="0" rtlCol="0" anchor="t">
            <a:spAutoFit/>
          </a:bodyPr>
          <a:lstStyle/>
          <a:p>
            <a:pPr algn="l">
              <a:lnSpc>
                <a:spcPts val="1701"/>
              </a:lnSpc>
            </a:pPr>
            <a:r>
              <a:rPr lang="en-US" sz="1215" u="sng">
                <a:solidFill>
                  <a:srgbClr val="666666"/>
                </a:solidFill>
                <a:latin typeface="Poppins"/>
                <a:ea typeface="Poppins"/>
                <a:cs typeface="Poppins"/>
                <a:sym typeface="Poppins"/>
                <a:hlinkClick r:id="rId7" tooltip="https://www.frontiersin.org/research-topics/8524/effective-options-regarding-spay-or-neuter-of-dogs/magazine"/>
              </a:rPr>
              <a:t>https://www.frontiersin.org/research-topics/8524/effective-options-regarding-spay-or-neuter-of-dogs/magazine</a:t>
            </a:r>
          </a:p>
        </p:txBody>
      </p:sp>
      <p:grpSp>
        <p:nvGrpSpPr>
          <p:cNvPr id="14" name="Group 14"/>
          <p:cNvGrpSpPr/>
          <p:nvPr/>
        </p:nvGrpSpPr>
        <p:grpSpPr>
          <a:xfrm>
            <a:off x="15597509" y="9293164"/>
            <a:ext cx="2690491" cy="993836"/>
            <a:chOff x="0" y="0"/>
            <a:chExt cx="3587322" cy="1325114"/>
          </a:xfrm>
        </p:grpSpPr>
        <p:grpSp>
          <p:nvGrpSpPr>
            <p:cNvPr id="15" name="Group 15"/>
            <p:cNvGrpSpPr>
              <a:grpSpLocks noChangeAspect="1"/>
            </p:cNvGrpSpPr>
            <p:nvPr/>
          </p:nvGrpSpPr>
          <p:grpSpPr>
            <a:xfrm>
              <a:off x="0" y="0"/>
              <a:ext cx="3448850" cy="654650"/>
              <a:chOff x="0" y="0"/>
              <a:chExt cx="3448850" cy="654650"/>
            </a:xfrm>
          </p:grpSpPr>
          <p:sp>
            <p:nvSpPr>
              <p:cNvPr id="16" name="Freeform 16"/>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8"/>
                <a:stretch>
                  <a:fillRect r="-1" b="5"/>
                </a:stretch>
              </a:blipFill>
            </p:spPr>
          </p:sp>
        </p:grpSp>
        <p:sp>
          <p:nvSpPr>
            <p:cNvPr id="17" name="Freeform 17"/>
            <p:cNvSpPr/>
            <p:nvPr/>
          </p:nvSpPr>
          <p:spPr>
            <a:xfrm>
              <a:off x="680241" y="654650"/>
              <a:ext cx="2907080" cy="670464"/>
            </a:xfrm>
            <a:custGeom>
              <a:avLst/>
              <a:gdLst/>
              <a:ahLst/>
              <a:cxnLst/>
              <a:rect l="l" t="t" r="r" b="b"/>
              <a:pathLst>
                <a:path w="2907080" h="670464">
                  <a:moveTo>
                    <a:pt x="0" y="0"/>
                  </a:moveTo>
                  <a:lnTo>
                    <a:pt x="2907081" y="0"/>
                  </a:lnTo>
                  <a:lnTo>
                    <a:pt x="2907081" y="670464"/>
                  </a:lnTo>
                  <a:lnTo>
                    <a:pt x="0" y="670464"/>
                  </a:lnTo>
                  <a:lnTo>
                    <a:pt x="0" y="0"/>
                  </a:lnTo>
                  <a:close/>
                </a:path>
              </a:pathLst>
            </a:custGeom>
            <a:blipFill>
              <a:blip r:embed="rId9"/>
              <a:stretch>
                <a:fillRect l="-628" r="-67498" b="-607119"/>
              </a:stretch>
            </a:blipFill>
          </p:spPr>
        </p:sp>
        <p:sp>
          <p:nvSpPr>
            <p:cNvPr id="18" name="Freeform 18"/>
            <p:cNvSpPr/>
            <p:nvPr/>
          </p:nvSpPr>
          <p:spPr>
            <a:xfrm>
              <a:off x="838855" y="72045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10"/>
              <a:stretch>
                <a:fillRect r="-23096" b="-78421"/>
              </a:stretch>
            </a:blipFill>
          </p:spPr>
        </p:sp>
      </p:grpSp>
      <p:sp>
        <p:nvSpPr>
          <p:cNvPr id="19" name="TextBox 19"/>
          <p:cNvSpPr txBox="1"/>
          <p:nvPr/>
        </p:nvSpPr>
        <p:spPr>
          <a:xfrm>
            <a:off x="6530428" y="5808900"/>
            <a:ext cx="15128206" cy="676275"/>
          </a:xfrm>
          <a:prstGeom prst="rect">
            <a:avLst/>
          </a:prstGeom>
        </p:spPr>
        <p:txBody>
          <a:bodyPr lIns="0" tIns="0" rIns="0" bIns="0" rtlCol="0" anchor="t">
            <a:spAutoFit/>
          </a:bodyPr>
          <a:lstStyle/>
          <a:p>
            <a:pPr algn="l">
              <a:lnSpc>
                <a:spcPts val="5040"/>
              </a:lnSpc>
            </a:pPr>
            <a:r>
              <a:rPr lang="en-US" sz="4200">
                <a:solidFill>
                  <a:srgbClr val="0A0A0A"/>
                </a:solidFill>
                <a:latin typeface="Poppins"/>
                <a:ea typeface="Poppins"/>
                <a:cs typeface="Poppins"/>
                <a:sym typeface="Poppins"/>
              </a:rPr>
              <a:t>...but Veterinarians lack tools </a:t>
            </a:r>
          </a:p>
        </p:txBody>
      </p:sp>
      <p:sp>
        <p:nvSpPr>
          <p:cNvPr id="20" name="TextBox 20"/>
          <p:cNvSpPr txBox="1"/>
          <p:nvPr/>
        </p:nvSpPr>
        <p:spPr>
          <a:xfrm>
            <a:off x="6431025" y="6554532"/>
            <a:ext cx="9959884" cy="947929"/>
          </a:xfrm>
          <a:prstGeom prst="rect">
            <a:avLst/>
          </a:prstGeom>
        </p:spPr>
        <p:txBody>
          <a:bodyPr lIns="0" tIns="0" rIns="0" bIns="0" rtlCol="0" anchor="t">
            <a:spAutoFit/>
          </a:bodyPr>
          <a:lstStyle/>
          <a:p>
            <a:pPr algn="l">
              <a:lnSpc>
                <a:spcPts val="3725"/>
              </a:lnSpc>
            </a:pPr>
            <a:r>
              <a:rPr lang="en-US" sz="2699" spc="-80">
                <a:solidFill>
                  <a:srgbClr val="999999"/>
                </a:solidFill>
                <a:latin typeface="Poppins"/>
                <a:ea typeface="Poppins"/>
                <a:cs typeface="Poppins"/>
                <a:sym typeface="Poppins"/>
              </a:rPr>
              <a:t>Current tools are either unavailable, impractical, or too expensive to be routine.</a:t>
            </a:r>
          </a:p>
        </p:txBody>
      </p:sp>
      <p:sp>
        <p:nvSpPr>
          <p:cNvPr id="21" name="Freeform 21"/>
          <p:cNvSpPr/>
          <p:nvPr/>
        </p:nvSpPr>
        <p:spPr>
          <a:xfrm>
            <a:off x="14330408" y="5640128"/>
            <a:ext cx="5426069" cy="3621901"/>
          </a:xfrm>
          <a:custGeom>
            <a:avLst/>
            <a:gdLst/>
            <a:ahLst/>
            <a:cxnLst/>
            <a:rect l="l" t="t" r="r" b="b"/>
            <a:pathLst>
              <a:path w="5426069" h="3621901">
                <a:moveTo>
                  <a:pt x="0" y="0"/>
                </a:moveTo>
                <a:lnTo>
                  <a:pt x="5426068" y="0"/>
                </a:lnTo>
                <a:lnTo>
                  <a:pt x="5426068" y="3621901"/>
                </a:lnTo>
                <a:lnTo>
                  <a:pt x="0" y="3621901"/>
                </a:lnTo>
                <a:lnTo>
                  <a:pt x="0" y="0"/>
                </a:lnTo>
                <a:close/>
              </a:path>
            </a:pathLst>
          </a:custGeom>
          <a:blipFill>
            <a:blip r:embed="rId11"/>
            <a:stretch>
              <a:fillRect/>
            </a:stretch>
          </a:blipFill>
        </p:spPr>
      </p:sp>
      <p:sp>
        <p:nvSpPr>
          <p:cNvPr id="22" name="TextBox 22"/>
          <p:cNvSpPr txBox="1"/>
          <p:nvPr/>
        </p:nvSpPr>
        <p:spPr>
          <a:xfrm>
            <a:off x="6530428" y="4568290"/>
            <a:ext cx="9761078" cy="723520"/>
          </a:xfrm>
          <a:prstGeom prst="rect">
            <a:avLst/>
          </a:prstGeom>
        </p:spPr>
        <p:txBody>
          <a:bodyPr lIns="0" tIns="0" rIns="0" bIns="0" rtlCol="0" anchor="t">
            <a:spAutoFit/>
          </a:bodyPr>
          <a:lstStyle/>
          <a:p>
            <a:pPr algn="l">
              <a:lnSpc>
                <a:spcPts val="2897"/>
              </a:lnSpc>
              <a:spcBef>
                <a:spcPct val="0"/>
              </a:spcBef>
            </a:pPr>
            <a:r>
              <a:rPr lang="en-US" sz="2099" b="1">
                <a:solidFill>
                  <a:srgbClr val="999999"/>
                </a:solidFill>
                <a:latin typeface="Poppins Medium"/>
                <a:ea typeface="Poppins Medium"/>
                <a:cs typeface="Poppins Medium"/>
                <a:sym typeface="Poppins Medium"/>
              </a:rPr>
              <a:t>23 media outlets, including popular media like the NYT, the Washington Post, Readers Digest, &amp; VIN have published articles on the topic. </a:t>
            </a:r>
          </a:p>
        </p:txBody>
      </p:sp>
      <p:sp>
        <p:nvSpPr>
          <p:cNvPr id="23" name="TextBox 23"/>
          <p:cNvSpPr txBox="1"/>
          <p:nvPr/>
        </p:nvSpPr>
        <p:spPr>
          <a:xfrm>
            <a:off x="7072100" y="7885501"/>
            <a:ext cx="7127226" cy="1000125"/>
          </a:xfrm>
          <a:prstGeom prst="rect">
            <a:avLst/>
          </a:prstGeom>
        </p:spPr>
        <p:txBody>
          <a:bodyPr lIns="0" tIns="0" rIns="0" bIns="0" rtlCol="0" anchor="t">
            <a:spAutoFit/>
          </a:bodyPr>
          <a:lstStyle/>
          <a:p>
            <a:pPr algn="ctr">
              <a:lnSpc>
                <a:spcPts val="3839"/>
              </a:lnSpc>
              <a:spcBef>
                <a:spcPct val="0"/>
              </a:spcBef>
            </a:pPr>
            <a:r>
              <a:rPr lang="en-US" sz="3199" b="1">
                <a:solidFill>
                  <a:srgbClr val="FEBA01"/>
                </a:solidFill>
                <a:latin typeface="Poppins Bold"/>
                <a:ea typeface="Poppins Bold"/>
                <a:cs typeface="Poppins Bold"/>
                <a:sym typeface="Poppins Bold"/>
              </a:rPr>
              <a:t>Veterinary clinics do not offer any maturity assessments today!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8976911" y="1259392"/>
            <a:ext cx="14012805" cy="9336031"/>
          </a:xfrm>
          <a:custGeom>
            <a:avLst/>
            <a:gdLst/>
            <a:ahLst/>
            <a:cxnLst/>
            <a:rect l="l" t="t" r="r" b="b"/>
            <a:pathLst>
              <a:path w="14012805" h="9336031">
                <a:moveTo>
                  <a:pt x="0" y="0"/>
                </a:moveTo>
                <a:lnTo>
                  <a:pt x="14012805" y="0"/>
                </a:lnTo>
                <a:lnTo>
                  <a:pt x="14012805" y="9336031"/>
                </a:lnTo>
                <a:lnTo>
                  <a:pt x="0" y="9336031"/>
                </a:lnTo>
                <a:lnTo>
                  <a:pt x="0" y="0"/>
                </a:lnTo>
                <a:close/>
              </a:path>
            </a:pathLst>
          </a:custGeom>
          <a:blipFill>
            <a:blip r:embed="rId4"/>
            <a:stretch>
              <a:fillRect/>
            </a:stretch>
          </a:blipFill>
        </p:spPr>
      </p:sp>
      <p:grpSp>
        <p:nvGrpSpPr>
          <p:cNvPr id="4" name="Group 4"/>
          <p:cNvGrpSpPr>
            <a:grpSpLocks noChangeAspect="1"/>
          </p:cNvGrpSpPr>
          <p:nvPr/>
        </p:nvGrpSpPr>
        <p:grpSpPr>
          <a:xfrm>
            <a:off x="15562604" y="9258300"/>
            <a:ext cx="2586638" cy="490988"/>
            <a:chOff x="0" y="0"/>
            <a:chExt cx="3448850" cy="654650"/>
          </a:xfrm>
        </p:grpSpPr>
        <p:sp>
          <p:nvSpPr>
            <p:cNvPr id="5" name="Freeform 5"/>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5"/>
              <a:stretch>
                <a:fillRect r="-1" b="5"/>
              </a:stretch>
            </a:blipFill>
          </p:spPr>
        </p:sp>
      </p:grpSp>
      <p:sp>
        <p:nvSpPr>
          <p:cNvPr id="6" name="TextBox 6"/>
          <p:cNvSpPr txBox="1"/>
          <p:nvPr/>
        </p:nvSpPr>
        <p:spPr>
          <a:xfrm>
            <a:off x="4495060" y="1675487"/>
            <a:ext cx="12764240" cy="1314450"/>
          </a:xfrm>
          <a:prstGeom prst="rect">
            <a:avLst/>
          </a:prstGeom>
        </p:spPr>
        <p:txBody>
          <a:bodyPr lIns="0" tIns="0" rIns="0" bIns="0" rtlCol="0" anchor="t">
            <a:spAutoFit/>
          </a:bodyPr>
          <a:lstStyle/>
          <a:p>
            <a:pPr algn="l">
              <a:lnSpc>
                <a:spcPts val="5040"/>
              </a:lnSpc>
            </a:pPr>
            <a:r>
              <a:rPr lang="en-US" sz="4200">
                <a:solidFill>
                  <a:srgbClr val="0A0A0A"/>
                </a:solidFill>
                <a:latin typeface="Poppins"/>
                <a:ea typeface="Poppins"/>
                <a:cs typeface="Poppins"/>
                <a:sym typeface="Poppins"/>
              </a:rPr>
              <a:t>InsituGen’s multi-patented </a:t>
            </a:r>
            <a:r>
              <a:rPr lang="en-US" sz="4200" b="1">
                <a:solidFill>
                  <a:srgbClr val="FEBA01"/>
                </a:solidFill>
                <a:latin typeface="Poppins Bold"/>
                <a:ea typeface="Poppins Bold"/>
                <a:cs typeface="Poppins Bold"/>
                <a:sym typeface="Poppins Bold"/>
              </a:rPr>
              <a:t>NeuterReadyTM</a:t>
            </a:r>
            <a:r>
              <a:rPr lang="en-US" sz="4200">
                <a:solidFill>
                  <a:srgbClr val="0A0A0A"/>
                </a:solidFill>
                <a:latin typeface="Poppins"/>
                <a:ea typeface="Poppins"/>
                <a:cs typeface="Poppins"/>
                <a:sym typeface="Poppins"/>
              </a:rPr>
              <a:t> test </a:t>
            </a:r>
          </a:p>
          <a:p>
            <a:pPr algn="l">
              <a:lnSpc>
                <a:spcPts val="5040"/>
              </a:lnSpc>
            </a:pPr>
            <a:r>
              <a:rPr lang="en-US" sz="4200">
                <a:solidFill>
                  <a:srgbClr val="999999"/>
                </a:solidFill>
                <a:latin typeface="Poppins"/>
                <a:ea typeface="Poppins"/>
                <a:cs typeface="Poppins"/>
                <a:sym typeface="Poppins"/>
              </a:rPr>
              <a:t>Changes Everything</a:t>
            </a:r>
          </a:p>
        </p:txBody>
      </p:sp>
      <p:sp>
        <p:nvSpPr>
          <p:cNvPr id="7" name="TextBox 7"/>
          <p:cNvSpPr txBox="1"/>
          <p:nvPr/>
        </p:nvSpPr>
        <p:spPr>
          <a:xfrm>
            <a:off x="2719812" y="4380342"/>
            <a:ext cx="8020589" cy="3007245"/>
          </a:xfrm>
          <a:prstGeom prst="rect">
            <a:avLst/>
          </a:prstGeom>
        </p:spPr>
        <p:txBody>
          <a:bodyPr lIns="0" tIns="0" rIns="0" bIns="0" rtlCol="0" anchor="t">
            <a:spAutoFit/>
          </a:bodyPr>
          <a:lstStyle/>
          <a:p>
            <a:pPr algn="l">
              <a:lnSpc>
                <a:spcPts val="4760"/>
              </a:lnSpc>
            </a:pPr>
            <a:r>
              <a:rPr lang="en-US" sz="3449" b="1">
                <a:solidFill>
                  <a:srgbClr val="434343"/>
                </a:solidFill>
                <a:latin typeface="Poppins Medium"/>
                <a:ea typeface="Poppins Medium"/>
                <a:cs typeface="Poppins Medium"/>
                <a:sym typeface="Poppins Medium"/>
              </a:rPr>
              <a:t>POWER to own your dog’s health</a:t>
            </a:r>
          </a:p>
          <a:p>
            <a:pPr algn="l">
              <a:lnSpc>
                <a:spcPts val="4760"/>
              </a:lnSpc>
            </a:pPr>
            <a:endParaRPr lang="en-US" sz="3449" b="1">
              <a:solidFill>
                <a:srgbClr val="434343"/>
              </a:solidFill>
              <a:latin typeface="Poppins Medium"/>
              <a:ea typeface="Poppins Medium"/>
              <a:cs typeface="Poppins Medium"/>
              <a:sym typeface="Poppins Medium"/>
            </a:endParaRPr>
          </a:p>
          <a:p>
            <a:pPr algn="l">
              <a:lnSpc>
                <a:spcPts val="4760"/>
              </a:lnSpc>
            </a:pPr>
            <a:r>
              <a:rPr lang="en-US" sz="3449" b="1">
                <a:solidFill>
                  <a:srgbClr val="434343"/>
                </a:solidFill>
                <a:latin typeface="Poppins Medium"/>
                <a:ea typeface="Poppins Medium"/>
                <a:cs typeface="Poppins Medium"/>
                <a:sym typeface="Poppins Medium"/>
              </a:rPr>
              <a:t>CLARITY on when it is the right time</a:t>
            </a:r>
          </a:p>
          <a:p>
            <a:pPr algn="l">
              <a:lnSpc>
                <a:spcPts val="4760"/>
              </a:lnSpc>
            </a:pPr>
            <a:endParaRPr lang="en-US" sz="3449" b="1">
              <a:solidFill>
                <a:srgbClr val="434343"/>
              </a:solidFill>
              <a:latin typeface="Poppins Medium"/>
              <a:ea typeface="Poppins Medium"/>
              <a:cs typeface="Poppins Medium"/>
              <a:sym typeface="Poppins Medium"/>
            </a:endParaRPr>
          </a:p>
          <a:p>
            <a:pPr algn="l">
              <a:lnSpc>
                <a:spcPts val="4760"/>
              </a:lnSpc>
            </a:pPr>
            <a:r>
              <a:rPr lang="en-US" sz="3449" b="1">
                <a:solidFill>
                  <a:srgbClr val="434343"/>
                </a:solidFill>
                <a:latin typeface="Poppins Medium"/>
                <a:ea typeface="Poppins Medium"/>
                <a:cs typeface="Poppins Medium"/>
                <a:sym typeface="Poppins Medium"/>
              </a:rPr>
              <a:t>CONFIDENCE in your choice</a:t>
            </a:r>
          </a:p>
        </p:txBody>
      </p:sp>
      <p:grpSp>
        <p:nvGrpSpPr>
          <p:cNvPr id="8" name="Group 8"/>
          <p:cNvGrpSpPr>
            <a:grpSpLocks noChangeAspect="1"/>
          </p:cNvGrpSpPr>
          <p:nvPr/>
        </p:nvGrpSpPr>
        <p:grpSpPr>
          <a:xfrm>
            <a:off x="2103295" y="4568338"/>
            <a:ext cx="384825" cy="290138"/>
            <a:chOff x="0" y="0"/>
            <a:chExt cx="513100" cy="386850"/>
          </a:xfrm>
        </p:grpSpPr>
        <p:sp>
          <p:nvSpPr>
            <p:cNvPr id="9" name="Freeform 9"/>
            <p:cNvSpPr/>
            <p:nvPr/>
          </p:nvSpPr>
          <p:spPr>
            <a:xfrm>
              <a:off x="0" y="0"/>
              <a:ext cx="513080" cy="386842"/>
            </a:xfrm>
            <a:custGeom>
              <a:avLst/>
              <a:gdLst/>
              <a:ahLst/>
              <a:cxnLst/>
              <a:rect l="l" t="t" r="r" b="b"/>
              <a:pathLst>
                <a:path w="513080" h="386842">
                  <a:moveTo>
                    <a:pt x="0" y="0"/>
                  </a:moveTo>
                  <a:lnTo>
                    <a:pt x="513080" y="0"/>
                  </a:lnTo>
                  <a:lnTo>
                    <a:pt x="513080" y="386842"/>
                  </a:lnTo>
                  <a:lnTo>
                    <a:pt x="0" y="386842"/>
                  </a:lnTo>
                  <a:lnTo>
                    <a:pt x="0" y="0"/>
                  </a:lnTo>
                  <a:close/>
                </a:path>
              </a:pathLst>
            </a:custGeom>
            <a:blipFill>
              <a:blip r:embed="rId6"/>
              <a:stretch>
                <a:fillRect l="-1" r="-5" b="-2"/>
              </a:stretch>
            </a:blipFill>
          </p:spPr>
        </p:sp>
      </p:grpSp>
      <p:grpSp>
        <p:nvGrpSpPr>
          <p:cNvPr id="10" name="Group 10"/>
          <p:cNvGrpSpPr>
            <a:grpSpLocks noChangeAspect="1"/>
          </p:cNvGrpSpPr>
          <p:nvPr/>
        </p:nvGrpSpPr>
        <p:grpSpPr>
          <a:xfrm>
            <a:off x="2103295" y="5781759"/>
            <a:ext cx="384825" cy="290138"/>
            <a:chOff x="0" y="0"/>
            <a:chExt cx="513100" cy="386850"/>
          </a:xfrm>
        </p:grpSpPr>
        <p:sp>
          <p:nvSpPr>
            <p:cNvPr id="11" name="Freeform 11"/>
            <p:cNvSpPr/>
            <p:nvPr/>
          </p:nvSpPr>
          <p:spPr>
            <a:xfrm>
              <a:off x="0" y="0"/>
              <a:ext cx="513080" cy="386842"/>
            </a:xfrm>
            <a:custGeom>
              <a:avLst/>
              <a:gdLst/>
              <a:ahLst/>
              <a:cxnLst/>
              <a:rect l="l" t="t" r="r" b="b"/>
              <a:pathLst>
                <a:path w="513080" h="386842">
                  <a:moveTo>
                    <a:pt x="0" y="0"/>
                  </a:moveTo>
                  <a:lnTo>
                    <a:pt x="513080" y="0"/>
                  </a:lnTo>
                  <a:lnTo>
                    <a:pt x="513080" y="386842"/>
                  </a:lnTo>
                  <a:lnTo>
                    <a:pt x="0" y="386842"/>
                  </a:lnTo>
                  <a:lnTo>
                    <a:pt x="0" y="0"/>
                  </a:lnTo>
                  <a:close/>
                </a:path>
              </a:pathLst>
            </a:custGeom>
            <a:blipFill>
              <a:blip r:embed="rId6"/>
              <a:stretch>
                <a:fillRect l="-1" r="-5" b="-2"/>
              </a:stretch>
            </a:blipFill>
          </p:spPr>
        </p:sp>
      </p:grpSp>
      <p:grpSp>
        <p:nvGrpSpPr>
          <p:cNvPr id="12" name="Group 12"/>
          <p:cNvGrpSpPr>
            <a:grpSpLocks noChangeAspect="1"/>
          </p:cNvGrpSpPr>
          <p:nvPr/>
        </p:nvGrpSpPr>
        <p:grpSpPr>
          <a:xfrm>
            <a:off x="2103295" y="6995821"/>
            <a:ext cx="384825" cy="290138"/>
            <a:chOff x="0" y="0"/>
            <a:chExt cx="513100" cy="386850"/>
          </a:xfrm>
        </p:grpSpPr>
        <p:sp>
          <p:nvSpPr>
            <p:cNvPr id="13" name="Freeform 13"/>
            <p:cNvSpPr/>
            <p:nvPr/>
          </p:nvSpPr>
          <p:spPr>
            <a:xfrm>
              <a:off x="0" y="0"/>
              <a:ext cx="513080" cy="386842"/>
            </a:xfrm>
            <a:custGeom>
              <a:avLst/>
              <a:gdLst/>
              <a:ahLst/>
              <a:cxnLst/>
              <a:rect l="l" t="t" r="r" b="b"/>
              <a:pathLst>
                <a:path w="513080" h="386842">
                  <a:moveTo>
                    <a:pt x="0" y="0"/>
                  </a:moveTo>
                  <a:lnTo>
                    <a:pt x="513080" y="0"/>
                  </a:lnTo>
                  <a:lnTo>
                    <a:pt x="513080" y="386842"/>
                  </a:lnTo>
                  <a:lnTo>
                    <a:pt x="0" y="386842"/>
                  </a:lnTo>
                  <a:lnTo>
                    <a:pt x="0" y="0"/>
                  </a:lnTo>
                  <a:close/>
                </a:path>
              </a:pathLst>
            </a:custGeom>
            <a:blipFill>
              <a:blip r:embed="rId6"/>
              <a:stretch>
                <a:fillRect l="-1" r="-5" b="-2"/>
              </a:stretch>
            </a:blipFill>
          </p:spPr>
        </p:sp>
      </p:grpSp>
      <p:grpSp>
        <p:nvGrpSpPr>
          <p:cNvPr id="14" name="Group 14"/>
          <p:cNvGrpSpPr/>
          <p:nvPr/>
        </p:nvGrpSpPr>
        <p:grpSpPr>
          <a:xfrm>
            <a:off x="16107690" y="9784152"/>
            <a:ext cx="2180310" cy="502848"/>
            <a:chOff x="0" y="0"/>
            <a:chExt cx="2907080" cy="670464"/>
          </a:xfrm>
        </p:grpSpPr>
        <p:sp>
          <p:nvSpPr>
            <p:cNvPr id="15" name="Freeform 15"/>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7"/>
              <a:stretch>
                <a:fillRect l="-628" r="-67498" b="-607119"/>
              </a:stretch>
            </a:blipFill>
          </p:spPr>
        </p:sp>
        <p:sp>
          <p:nvSpPr>
            <p:cNvPr id="16" name="Freeform 16"/>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8"/>
              <a:stretch>
                <a:fillRect r="-23096" b="-78421"/>
              </a:stretch>
            </a:blipFill>
          </p:spPr>
        </p:sp>
      </p:grpSp>
      <p:sp>
        <p:nvSpPr>
          <p:cNvPr id="17" name="Freeform 17"/>
          <p:cNvSpPr/>
          <p:nvPr/>
        </p:nvSpPr>
        <p:spPr>
          <a:xfrm>
            <a:off x="1028700" y="1259392"/>
            <a:ext cx="3723176" cy="2695151"/>
          </a:xfrm>
          <a:custGeom>
            <a:avLst/>
            <a:gdLst/>
            <a:ahLst/>
            <a:cxnLst/>
            <a:rect l="l" t="t" r="r" b="b"/>
            <a:pathLst>
              <a:path w="3723176" h="2695151">
                <a:moveTo>
                  <a:pt x="0" y="0"/>
                </a:moveTo>
                <a:lnTo>
                  <a:pt x="3723176" y="0"/>
                </a:lnTo>
                <a:lnTo>
                  <a:pt x="3723176" y="2695151"/>
                </a:lnTo>
                <a:lnTo>
                  <a:pt x="0" y="2695151"/>
                </a:lnTo>
                <a:lnTo>
                  <a:pt x="0" y="0"/>
                </a:lnTo>
                <a:close/>
              </a:path>
            </a:pathLst>
          </a:custGeom>
          <a:blipFill>
            <a:blip r:embed="rId9"/>
            <a:stretch>
              <a:fillRect t="-35007" b="-27"/>
            </a:stretch>
          </a:blipFill>
          <a:ln cap="sq">
            <a:noFill/>
            <a:prstDash val="solid"/>
            <a:miter/>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a:grpSpLocks noChangeAspect="1"/>
          </p:cNvGrpSpPr>
          <p:nvPr/>
        </p:nvGrpSpPr>
        <p:grpSpPr>
          <a:xfrm>
            <a:off x="1566804" y="4165232"/>
            <a:ext cx="384825" cy="290138"/>
            <a:chOff x="0" y="0"/>
            <a:chExt cx="513100" cy="386850"/>
          </a:xfrm>
        </p:grpSpPr>
        <p:sp>
          <p:nvSpPr>
            <p:cNvPr id="4" name="Freeform 4"/>
            <p:cNvSpPr/>
            <p:nvPr/>
          </p:nvSpPr>
          <p:spPr>
            <a:xfrm>
              <a:off x="0" y="0"/>
              <a:ext cx="513080" cy="386842"/>
            </a:xfrm>
            <a:custGeom>
              <a:avLst/>
              <a:gdLst/>
              <a:ahLst/>
              <a:cxnLst/>
              <a:rect l="l" t="t" r="r" b="b"/>
              <a:pathLst>
                <a:path w="513080" h="386842">
                  <a:moveTo>
                    <a:pt x="0" y="0"/>
                  </a:moveTo>
                  <a:lnTo>
                    <a:pt x="513080" y="0"/>
                  </a:lnTo>
                  <a:lnTo>
                    <a:pt x="513080" y="386842"/>
                  </a:lnTo>
                  <a:lnTo>
                    <a:pt x="0" y="386842"/>
                  </a:lnTo>
                  <a:lnTo>
                    <a:pt x="0" y="0"/>
                  </a:lnTo>
                  <a:close/>
                </a:path>
              </a:pathLst>
            </a:custGeom>
            <a:blipFill>
              <a:blip r:embed="rId4"/>
              <a:stretch>
                <a:fillRect l="-1" r="-5" b="-2"/>
              </a:stretch>
            </a:blipFill>
          </p:spPr>
        </p:sp>
      </p:grpSp>
      <p:grpSp>
        <p:nvGrpSpPr>
          <p:cNvPr id="5" name="Group 5"/>
          <p:cNvGrpSpPr>
            <a:grpSpLocks noChangeAspect="1"/>
          </p:cNvGrpSpPr>
          <p:nvPr/>
        </p:nvGrpSpPr>
        <p:grpSpPr>
          <a:xfrm>
            <a:off x="1566804" y="5376129"/>
            <a:ext cx="384825" cy="290138"/>
            <a:chOff x="0" y="0"/>
            <a:chExt cx="513100" cy="386850"/>
          </a:xfrm>
        </p:grpSpPr>
        <p:sp>
          <p:nvSpPr>
            <p:cNvPr id="6" name="Freeform 6"/>
            <p:cNvSpPr/>
            <p:nvPr/>
          </p:nvSpPr>
          <p:spPr>
            <a:xfrm>
              <a:off x="0" y="0"/>
              <a:ext cx="513080" cy="386842"/>
            </a:xfrm>
            <a:custGeom>
              <a:avLst/>
              <a:gdLst/>
              <a:ahLst/>
              <a:cxnLst/>
              <a:rect l="l" t="t" r="r" b="b"/>
              <a:pathLst>
                <a:path w="513080" h="386842">
                  <a:moveTo>
                    <a:pt x="0" y="0"/>
                  </a:moveTo>
                  <a:lnTo>
                    <a:pt x="513080" y="0"/>
                  </a:lnTo>
                  <a:lnTo>
                    <a:pt x="513080" y="386842"/>
                  </a:lnTo>
                  <a:lnTo>
                    <a:pt x="0" y="386842"/>
                  </a:lnTo>
                  <a:lnTo>
                    <a:pt x="0" y="0"/>
                  </a:lnTo>
                  <a:close/>
                </a:path>
              </a:pathLst>
            </a:custGeom>
            <a:blipFill>
              <a:blip r:embed="rId4"/>
              <a:stretch>
                <a:fillRect l="-1" r="-5" b="-2"/>
              </a:stretch>
            </a:blipFill>
          </p:spPr>
        </p:sp>
      </p:grpSp>
      <p:grpSp>
        <p:nvGrpSpPr>
          <p:cNvPr id="7" name="Group 7"/>
          <p:cNvGrpSpPr>
            <a:grpSpLocks noChangeAspect="1"/>
          </p:cNvGrpSpPr>
          <p:nvPr/>
        </p:nvGrpSpPr>
        <p:grpSpPr>
          <a:xfrm>
            <a:off x="1566804" y="6647342"/>
            <a:ext cx="384825" cy="290138"/>
            <a:chOff x="0" y="0"/>
            <a:chExt cx="513100" cy="386850"/>
          </a:xfrm>
        </p:grpSpPr>
        <p:sp>
          <p:nvSpPr>
            <p:cNvPr id="8" name="Freeform 8"/>
            <p:cNvSpPr/>
            <p:nvPr/>
          </p:nvSpPr>
          <p:spPr>
            <a:xfrm>
              <a:off x="0" y="0"/>
              <a:ext cx="513080" cy="386842"/>
            </a:xfrm>
            <a:custGeom>
              <a:avLst/>
              <a:gdLst/>
              <a:ahLst/>
              <a:cxnLst/>
              <a:rect l="l" t="t" r="r" b="b"/>
              <a:pathLst>
                <a:path w="513080" h="386842">
                  <a:moveTo>
                    <a:pt x="0" y="0"/>
                  </a:moveTo>
                  <a:lnTo>
                    <a:pt x="513080" y="0"/>
                  </a:lnTo>
                  <a:lnTo>
                    <a:pt x="513080" y="386842"/>
                  </a:lnTo>
                  <a:lnTo>
                    <a:pt x="0" y="386842"/>
                  </a:lnTo>
                  <a:lnTo>
                    <a:pt x="0" y="0"/>
                  </a:lnTo>
                  <a:close/>
                </a:path>
              </a:pathLst>
            </a:custGeom>
            <a:blipFill>
              <a:blip r:embed="rId4"/>
              <a:stretch>
                <a:fillRect l="-1" r="-5" b="-2"/>
              </a:stretch>
            </a:blipFill>
          </p:spPr>
        </p:sp>
      </p:grpSp>
      <p:grpSp>
        <p:nvGrpSpPr>
          <p:cNvPr id="9" name="Group 9"/>
          <p:cNvGrpSpPr/>
          <p:nvPr/>
        </p:nvGrpSpPr>
        <p:grpSpPr>
          <a:xfrm>
            <a:off x="9144000" y="5376129"/>
            <a:ext cx="8380900" cy="3882171"/>
            <a:chOff x="0" y="0"/>
            <a:chExt cx="2207315" cy="1022465"/>
          </a:xfrm>
        </p:grpSpPr>
        <p:sp>
          <p:nvSpPr>
            <p:cNvPr id="10" name="Freeform 10"/>
            <p:cNvSpPr/>
            <p:nvPr/>
          </p:nvSpPr>
          <p:spPr>
            <a:xfrm>
              <a:off x="0" y="0"/>
              <a:ext cx="2207315" cy="1022465"/>
            </a:xfrm>
            <a:custGeom>
              <a:avLst/>
              <a:gdLst/>
              <a:ahLst/>
              <a:cxnLst/>
              <a:rect l="l" t="t" r="r" b="b"/>
              <a:pathLst>
                <a:path w="2207315" h="1022465">
                  <a:moveTo>
                    <a:pt x="18475" y="0"/>
                  </a:moveTo>
                  <a:lnTo>
                    <a:pt x="2188840" y="0"/>
                  </a:lnTo>
                  <a:cubicBezTo>
                    <a:pt x="2199043" y="0"/>
                    <a:pt x="2207315" y="8272"/>
                    <a:pt x="2207315" y="18475"/>
                  </a:cubicBezTo>
                  <a:lnTo>
                    <a:pt x="2207315" y="1003990"/>
                  </a:lnTo>
                  <a:cubicBezTo>
                    <a:pt x="2207315" y="1014193"/>
                    <a:pt x="2199043" y="1022465"/>
                    <a:pt x="2188840" y="1022465"/>
                  </a:cubicBezTo>
                  <a:lnTo>
                    <a:pt x="18475" y="1022465"/>
                  </a:lnTo>
                  <a:cubicBezTo>
                    <a:pt x="8272" y="1022465"/>
                    <a:pt x="0" y="1014193"/>
                    <a:pt x="0" y="1003990"/>
                  </a:cubicBezTo>
                  <a:lnTo>
                    <a:pt x="0" y="18475"/>
                  </a:lnTo>
                  <a:cubicBezTo>
                    <a:pt x="0" y="8272"/>
                    <a:pt x="8272" y="0"/>
                    <a:pt x="18475" y="0"/>
                  </a:cubicBezTo>
                  <a:close/>
                </a:path>
              </a:pathLst>
            </a:custGeom>
            <a:solidFill>
              <a:srgbClr val="F0F1F3">
                <a:alpha val="89804"/>
              </a:srgbClr>
            </a:solidFill>
          </p:spPr>
        </p:sp>
        <p:sp>
          <p:nvSpPr>
            <p:cNvPr id="11" name="TextBox 11"/>
            <p:cNvSpPr txBox="1"/>
            <p:nvPr/>
          </p:nvSpPr>
          <p:spPr>
            <a:xfrm>
              <a:off x="0" y="0"/>
              <a:ext cx="2207315" cy="1022465"/>
            </a:xfrm>
            <a:prstGeom prst="rect">
              <a:avLst/>
            </a:prstGeom>
          </p:spPr>
          <p:txBody>
            <a:bodyPr lIns="50800" tIns="50800" rIns="50800" bIns="50800" rtlCol="0" anchor="ctr"/>
            <a:lstStyle/>
            <a:p>
              <a:pPr algn="ctr">
                <a:lnSpc>
                  <a:spcPts val="1991"/>
                </a:lnSpc>
              </a:pPr>
              <a:endParaRPr/>
            </a:p>
          </p:txBody>
        </p:sp>
      </p:grpSp>
      <p:sp>
        <p:nvSpPr>
          <p:cNvPr id="12" name="Freeform 12"/>
          <p:cNvSpPr/>
          <p:nvPr/>
        </p:nvSpPr>
        <p:spPr>
          <a:xfrm>
            <a:off x="10386352" y="5612559"/>
            <a:ext cx="6020850" cy="3558225"/>
          </a:xfrm>
          <a:custGeom>
            <a:avLst/>
            <a:gdLst/>
            <a:ahLst/>
            <a:cxnLst/>
            <a:rect l="l" t="t" r="r" b="b"/>
            <a:pathLst>
              <a:path w="6020850" h="3558225">
                <a:moveTo>
                  <a:pt x="0" y="0"/>
                </a:moveTo>
                <a:lnTo>
                  <a:pt x="6020850" y="0"/>
                </a:lnTo>
                <a:lnTo>
                  <a:pt x="6020850" y="3558225"/>
                </a:lnTo>
                <a:lnTo>
                  <a:pt x="0" y="3558225"/>
                </a:lnTo>
                <a:lnTo>
                  <a:pt x="0" y="0"/>
                </a:lnTo>
                <a:close/>
              </a:path>
            </a:pathLst>
          </a:custGeom>
          <a:blipFill>
            <a:blip r:embed="rId5"/>
            <a:stretch>
              <a:fillRect l="-352" t="-16962"/>
            </a:stretch>
          </a:blipFill>
        </p:spPr>
      </p:sp>
      <p:sp>
        <p:nvSpPr>
          <p:cNvPr id="13" name="TextBox 13"/>
          <p:cNvSpPr txBox="1"/>
          <p:nvPr/>
        </p:nvSpPr>
        <p:spPr>
          <a:xfrm>
            <a:off x="14923559" y="8205811"/>
            <a:ext cx="1317817" cy="374044"/>
          </a:xfrm>
          <a:prstGeom prst="rect">
            <a:avLst/>
          </a:prstGeom>
        </p:spPr>
        <p:txBody>
          <a:bodyPr lIns="0" tIns="0" rIns="0" bIns="0" rtlCol="0" anchor="t">
            <a:spAutoFit/>
          </a:bodyPr>
          <a:lstStyle/>
          <a:p>
            <a:pPr algn="ctr">
              <a:lnSpc>
                <a:spcPts val="1461"/>
              </a:lnSpc>
              <a:spcBef>
                <a:spcPct val="0"/>
              </a:spcBef>
            </a:pPr>
            <a:r>
              <a:rPr lang="en-US" sz="1082">
                <a:solidFill>
                  <a:srgbClr val="FEBA01"/>
                </a:solidFill>
                <a:latin typeface="Poppins"/>
                <a:ea typeface="Poppins"/>
                <a:cs typeface="Poppins"/>
                <a:sym typeface="Poppins"/>
              </a:rPr>
              <a:t>More sensitive at low concentrations</a:t>
            </a:r>
          </a:p>
        </p:txBody>
      </p:sp>
      <p:sp>
        <p:nvSpPr>
          <p:cNvPr id="14" name="Freeform 14"/>
          <p:cNvSpPr/>
          <p:nvPr/>
        </p:nvSpPr>
        <p:spPr>
          <a:xfrm rot="7538660">
            <a:off x="14387171" y="7233759"/>
            <a:ext cx="2346724" cy="2346724"/>
          </a:xfrm>
          <a:custGeom>
            <a:avLst/>
            <a:gdLst/>
            <a:ahLst/>
            <a:cxnLst/>
            <a:rect l="l" t="t" r="r" b="b"/>
            <a:pathLst>
              <a:path w="2346724" h="2346724">
                <a:moveTo>
                  <a:pt x="0" y="0"/>
                </a:moveTo>
                <a:lnTo>
                  <a:pt x="2346724" y="0"/>
                </a:lnTo>
                <a:lnTo>
                  <a:pt x="2346724" y="2346724"/>
                </a:lnTo>
                <a:lnTo>
                  <a:pt x="0" y="2346724"/>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15" name="Group 15"/>
          <p:cNvGrpSpPr/>
          <p:nvPr/>
        </p:nvGrpSpPr>
        <p:grpSpPr>
          <a:xfrm>
            <a:off x="16107690" y="9784152"/>
            <a:ext cx="2180310" cy="502848"/>
            <a:chOff x="0" y="0"/>
            <a:chExt cx="2907080" cy="670464"/>
          </a:xfrm>
        </p:grpSpPr>
        <p:sp>
          <p:nvSpPr>
            <p:cNvPr id="16" name="Freeform 16"/>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7"/>
              <a:stretch>
                <a:fillRect l="-628" r="-67498" b="-607119"/>
              </a:stretch>
            </a:blipFill>
          </p:spPr>
        </p:sp>
        <p:sp>
          <p:nvSpPr>
            <p:cNvPr id="17" name="Freeform 17"/>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8"/>
              <a:stretch>
                <a:fillRect r="-23096" b="-78421"/>
              </a:stretch>
            </a:blipFill>
          </p:spPr>
        </p:sp>
      </p:grpSp>
      <p:grpSp>
        <p:nvGrpSpPr>
          <p:cNvPr id="18" name="Group 18"/>
          <p:cNvGrpSpPr/>
          <p:nvPr/>
        </p:nvGrpSpPr>
        <p:grpSpPr>
          <a:xfrm>
            <a:off x="9144000" y="1215687"/>
            <a:ext cx="8380900" cy="3927813"/>
            <a:chOff x="0" y="0"/>
            <a:chExt cx="11174533" cy="5237083"/>
          </a:xfrm>
        </p:grpSpPr>
        <p:grpSp>
          <p:nvGrpSpPr>
            <p:cNvPr id="19" name="Group 19"/>
            <p:cNvGrpSpPr/>
            <p:nvPr/>
          </p:nvGrpSpPr>
          <p:grpSpPr>
            <a:xfrm>
              <a:off x="0" y="0"/>
              <a:ext cx="11174533" cy="5237083"/>
              <a:chOff x="0" y="0"/>
              <a:chExt cx="2207315" cy="1034486"/>
            </a:xfrm>
          </p:grpSpPr>
          <p:sp>
            <p:nvSpPr>
              <p:cNvPr id="20" name="Freeform 20"/>
              <p:cNvSpPr/>
              <p:nvPr/>
            </p:nvSpPr>
            <p:spPr>
              <a:xfrm>
                <a:off x="0" y="0"/>
                <a:ext cx="2207315" cy="1034486"/>
              </a:xfrm>
              <a:custGeom>
                <a:avLst/>
                <a:gdLst/>
                <a:ahLst/>
                <a:cxnLst/>
                <a:rect l="l" t="t" r="r" b="b"/>
                <a:pathLst>
                  <a:path w="2207315" h="1034486">
                    <a:moveTo>
                      <a:pt x="18475" y="0"/>
                    </a:moveTo>
                    <a:lnTo>
                      <a:pt x="2188840" y="0"/>
                    </a:lnTo>
                    <a:cubicBezTo>
                      <a:pt x="2199043" y="0"/>
                      <a:pt x="2207315" y="8272"/>
                      <a:pt x="2207315" y="18475"/>
                    </a:cubicBezTo>
                    <a:lnTo>
                      <a:pt x="2207315" y="1016010"/>
                    </a:lnTo>
                    <a:cubicBezTo>
                      <a:pt x="2207315" y="1026214"/>
                      <a:pt x="2199043" y="1034486"/>
                      <a:pt x="2188840" y="1034486"/>
                    </a:cubicBezTo>
                    <a:lnTo>
                      <a:pt x="18475" y="1034486"/>
                    </a:lnTo>
                    <a:cubicBezTo>
                      <a:pt x="8272" y="1034486"/>
                      <a:pt x="0" y="1026214"/>
                      <a:pt x="0" y="1016010"/>
                    </a:cubicBezTo>
                    <a:lnTo>
                      <a:pt x="0" y="18475"/>
                    </a:lnTo>
                    <a:cubicBezTo>
                      <a:pt x="0" y="8272"/>
                      <a:pt x="8272" y="0"/>
                      <a:pt x="18475" y="0"/>
                    </a:cubicBezTo>
                    <a:close/>
                  </a:path>
                </a:pathLst>
              </a:custGeom>
              <a:solidFill>
                <a:srgbClr val="F0F1F3">
                  <a:alpha val="86667"/>
                </a:srgbClr>
              </a:solidFill>
            </p:spPr>
          </p:sp>
          <p:sp>
            <p:nvSpPr>
              <p:cNvPr id="21" name="TextBox 21"/>
              <p:cNvSpPr txBox="1"/>
              <p:nvPr/>
            </p:nvSpPr>
            <p:spPr>
              <a:xfrm>
                <a:off x="0" y="0"/>
                <a:ext cx="2207315" cy="1034486"/>
              </a:xfrm>
              <a:prstGeom prst="rect">
                <a:avLst/>
              </a:prstGeom>
            </p:spPr>
            <p:txBody>
              <a:bodyPr lIns="50800" tIns="50800" rIns="50800" bIns="50800" rtlCol="0" anchor="ctr"/>
              <a:lstStyle/>
              <a:p>
                <a:pPr algn="ctr">
                  <a:lnSpc>
                    <a:spcPts val="1991"/>
                  </a:lnSpc>
                </a:pPr>
                <a:endParaRPr/>
              </a:p>
            </p:txBody>
          </p:sp>
        </p:grpSp>
        <p:sp>
          <p:nvSpPr>
            <p:cNvPr id="22" name="Freeform 22"/>
            <p:cNvSpPr/>
            <p:nvPr/>
          </p:nvSpPr>
          <p:spPr>
            <a:xfrm>
              <a:off x="637574" y="2216090"/>
              <a:ext cx="3796599" cy="2458298"/>
            </a:xfrm>
            <a:custGeom>
              <a:avLst/>
              <a:gdLst/>
              <a:ahLst/>
              <a:cxnLst/>
              <a:rect l="l" t="t" r="r" b="b"/>
              <a:pathLst>
                <a:path w="3796599" h="2458298">
                  <a:moveTo>
                    <a:pt x="0" y="0"/>
                  </a:moveTo>
                  <a:lnTo>
                    <a:pt x="3796599" y="0"/>
                  </a:lnTo>
                  <a:lnTo>
                    <a:pt x="3796599" y="2458297"/>
                  </a:lnTo>
                  <a:lnTo>
                    <a:pt x="0" y="2458297"/>
                  </a:lnTo>
                  <a:lnTo>
                    <a:pt x="0" y="0"/>
                  </a:lnTo>
                  <a:close/>
                </a:path>
              </a:pathLst>
            </a:custGeom>
            <a:blipFill>
              <a:blip>
                <a:alphaModFix amt="87000"/>
                <a:extLst>
                  <a:ext uri="{96DAC541-7B7A-43D3-8B79-37D633B846F1}">
                    <asvg:svgBlip xmlns:asvg="http://schemas.microsoft.com/office/drawing/2016/SVG/main" r:embed="rId9"/>
                  </a:ext>
                </a:extLst>
              </a:blip>
              <a:stretch>
                <a:fillRect/>
              </a:stretch>
            </a:blipFill>
          </p:spPr>
        </p:sp>
        <p:sp>
          <p:nvSpPr>
            <p:cNvPr id="23" name="Freeform 23"/>
            <p:cNvSpPr/>
            <p:nvPr/>
          </p:nvSpPr>
          <p:spPr>
            <a:xfrm>
              <a:off x="5934020" y="1794796"/>
              <a:ext cx="4847148" cy="3300885"/>
            </a:xfrm>
            <a:custGeom>
              <a:avLst/>
              <a:gdLst/>
              <a:ahLst/>
              <a:cxnLst/>
              <a:rect l="l" t="t" r="r" b="b"/>
              <a:pathLst>
                <a:path w="4847148" h="3300885">
                  <a:moveTo>
                    <a:pt x="0" y="0"/>
                  </a:moveTo>
                  <a:lnTo>
                    <a:pt x="4847148" y="0"/>
                  </a:lnTo>
                  <a:lnTo>
                    <a:pt x="4847148" y="3300885"/>
                  </a:lnTo>
                  <a:lnTo>
                    <a:pt x="0" y="3300885"/>
                  </a:lnTo>
                  <a:lnTo>
                    <a:pt x="0" y="0"/>
                  </a:lnTo>
                  <a:close/>
                </a:path>
              </a:pathLst>
            </a:custGeom>
            <a:blipFill>
              <a:blip r:embed="rId10">
                <a:alphaModFix amt="87000"/>
              </a:blip>
              <a:stretch>
                <a:fillRect b="-18943"/>
              </a:stretch>
            </a:blipFill>
          </p:spPr>
        </p:sp>
        <p:sp>
          <p:nvSpPr>
            <p:cNvPr id="24" name="Freeform 24"/>
            <p:cNvSpPr/>
            <p:nvPr/>
          </p:nvSpPr>
          <p:spPr>
            <a:xfrm rot="4771251">
              <a:off x="7263346" y="2375432"/>
              <a:ext cx="1170540" cy="1135424"/>
            </a:xfrm>
            <a:custGeom>
              <a:avLst/>
              <a:gdLst/>
              <a:ahLst/>
              <a:cxnLst/>
              <a:rect l="l" t="t" r="r" b="b"/>
              <a:pathLst>
                <a:path w="1170540" h="1135424">
                  <a:moveTo>
                    <a:pt x="0" y="0"/>
                  </a:moveTo>
                  <a:lnTo>
                    <a:pt x="1170540" y="0"/>
                  </a:lnTo>
                  <a:lnTo>
                    <a:pt x="1170540" y="1135423"/>
                  </a:lnTo>
                  <a:lnTo>
                    <a:pt x="0" y="1135423"/>
                  </a:lnTo>
                  <a:lnTo>
                    <a:pt x="0" y="0"/>
                  </a:lnTo>
                  <a:close/>
                </a:path>
              </a:pathLst>
            </a:custGeom>
            <a:blipFill>
              <a:blip>
                <a:alphaModFix amt="87000"/>
                <a:extLst>
                  <a:ext uri="{96DAC541-7B7A-43D3-8B79-37D633B846F1}">
                    <asvg:svgBlip xmlns:asvg="http://schemas.microsoft.com/office/drawing/2016/SVG/main" r:embed="rId11"/>
                  </a:ext>
                </a:extLst>
              </a:blip>
              <a:stretch>
                <a:fillRect/>
              </a:stretch>
            </a:blipFill>
          </p:spPr>
        </p:sp>
        <p:sp>
          <p:nvSpPr>
            <p:cNvPr id="25" name="TextBox 25"/>
            <p:cNvSpPr txBox="1"/>
            <p:nvPr/>
          </p:nvSpPr>
          <p:spPr>
            <a:xfrm>
              <a:off x="202003" y="257246"/>
              <a:ext cx="5385263" cy="1286652"/>
            </a:xfrm>
            <a:prstGeom prst="rect">
              <a:avLst/>
            </a:prstGeom>
          </p:spPr>
          <p:txBody>
            <a:bodyPr lIns="0" tIns="0" rIns="0" bIns="0" rtlCol="0" anchor="t">
              <a:spAutoFit/>
            </a:bodyPr>
            <a:lstStyle/>
            <a:p>
              <a:pPr algn="l">
                <a:lnSpc>
                  <a:spcPts val="2552"/>
                </a:lnSpc>
              </a:pPr>
              <a:r>
                <a:rPr lang="en-US" sz="1849">
                  <a:solidFill>
                    <a:srgbClr val="0096FF">
                      <a:alpha val="86667"/>
                    </a:srgbClr>
                  </a:solidFill>
                  <a:latin typeface="Poppins"/>
                  <a:ea typeface="Poppins"/>
                  <a:cs typeface="Poppins"/>
                  <a:sym typeface="Poppins"/>
                </a:rPr>
                <a:t>Standard hormone tests, only measure steroid hormones based on their specific </a:t>
              </a:r>
              <a:r>
                <a:rPr lang="en-US" sz="1849" b="1">
                  <a:solidFill>
                    <a:srgbClr val="0096FF">
                      <a:alpha val="86667"/>
                    </a:srgbClr>
                  </a:solidFill>
                  <a:latin typeface="Poppins Bold"/>
                  <a:ea typeface="Poppins Bold"/>
                  <a:cs typeface="Poppins Bold"/>
                  <a:sym typeface="Poppins Bold"/>
                </a:rPr>
                <a:t>structure</a:t>
              </a:r>
              <a:r>
                <a:rPr lang="en-US" sz="1849">
                  <a:solidFill>
                    <a:srgbClr val="0096FF">
                      <a:alpha val="86667"/>
                    </a:srgbClr>
                  </a:solidFill>
                  <a:latin typeface="Poppins"/>
                  <a:ea typeface="Poppins"/>
                  <a:cs typeface="Poppins"/>
                  <a:sym typeface="Poppins"/>
                </a:rPr>
                <a:t>. </a:t>
              </a:r>
            </a:p>
          </p:txBody>
        </p:sp>
        <p:sp>
          <p:nvSpPr>
            <p:cNvPr id="26" name="TextBox 26"/>
            <p:cNvSpPr txBox="1"/>
            <p:nvPr/>
          </p:nvSpPr>
          <p:spPr>
            <a:xfrm>
              <a:off x="5934020" y="257246"/>
              <a:ext cx="5158573" cy="1286652"/>
            </a:xfrm>
            <a:prstGeom prst="rect">
              <a:avLst/>
            </a:prstGeom>
          </p:spPr>
          <p:txBody>
            <a:bodyPr lIns="0" tIns="0" rIns="0" bIns="0" rtlCol="0" anchor="t">
              <a:spAutoFit/>
            </a:bodyPr>
            <a:lstStyle/>
            <a:p>
              <a:pPr algn="l">
                <a:lnSpc>
                  <a:spcPts val="2552"/>
                </a:lnSpc>
              </a:pPr>
              <a:r>
                <a:rPr lang="en-US" sz="1849">
                  <a:solidFill>
                    <a:srgbClr val="0096FF">
                      <a:alpha val="86667"/>
                    </a:srgbClr>
                  </a:solidFill>
                  <a:latin typeface="Poppins"/>
                  <a:ea typeface="Poppins"/>
                  <a:cs typeface="Poppins"/>
                  <a:sym typeface="Poppins"/>
                </a:rPr>
                <a:t>InsituGen’s tests measure steroid hormones</a:t>
              </a:r>
              <a:r>
                <a:rPr lang="en-US" sz="1849" b="1">
                  <a:solidFill>
                    <a:srgbClr val="0096FF">
                      <a:alpha val="86667"/>
                    </a:srgbClr>
                  </a:solidFill>
                  <a:latin typeface="Poppins Bold"/>
                  <a:ea typeface="Poppins Bold"/>
                  <a:cs typeface="Poppins Bold"/>
                  <a:sym typeface="Poppins Bold"/>
                </a:rPr>
                <a:t> </a:t>
              </a:r>
              <a:r>
                <a:rPr lang="en-US" sz="1849">
                  <a:solidFill>
                    <a:srgbClr val="0096FF">
                      <a:alpha val="86667"/>
                    </a:srgbClr>
                  </a:solidFill>
                  <a:latin typeface="Poppins"/>
                  <a:ea typeface="Poppins"/>
                  <a:cs typeface="Poppins"/>
                  <a:sym typeface="Poppins"/>
                </a:rPr>
                <a:t>based on their </a:t>
              </a:r>
              <a:r>
                <a:rPr lang="en-US" sz="1849" b="1">
                  <a:solidFill>
                    <a:srgbClr val="0096FF">
                      <a:alpha val="86667"/>
                    </a:srgbClr>
                  </a:solidFill>
                  <a:latin typeface="Poppins Bold"/>
                  <a:ea typeface="Poppins Bold"/>
                  <a:cs typeface="Poppins Bold"/>
                  <a:sym typeface="Poppins Bold"/>
                </a:rPr>
                <a:t>function</a:t>
              </a:r>
              <a:r>
                <a:rPr lang="en-US" sz="1849">
                  <a:solidFill>
                    <a:srgbClr val="666666">
                      <a:alpha val="86667"/>
                    </a:srgbClr>
                  </a:solidFill>
                  <a:latin typeface="Poppins"/>
                  <a:ea typeface="Poppins"/>
                  <a:cs typeface="Poppins"/>
                  <a:sym typeface="Poppins"/>
                </a:rPr>
                <a:t>.</a:t>
              </a:r>
            </a:p>
          </p:txBody>
        </p:sp>
      </p:grpSp>
      <p:grpSp>
        <p:nvGrpSpPr>
          <p:cNvPr id="27" name="Group 27"/>
          <p:cNvGrpSpPr/>
          <p:nvPr/>
        </p:nvGrpSpPr>
        <p:grpSpPr>
          <a:xfrm>
            <a:off x="2574433" y="8007171"/>
            <a:ext cx="5502817" cy="1867159"/>
            <a:chOff x="0" y="0"/>
            <a:chExt cx="1395180" cy="473398"/>
          </a:xfrm>
        </p:grpSpPr>
        <p:sp>
          <p:nvSpPr>
            <p:cNvPr id="28" name="Freeform 28"/>
            <p:cNvSpPr/>
            <p:nvPr/>
          </p:nvSpPr>
          <p:spPr>
            <a:xfrm>
              <a:off x="0" y="0"/>
              <a:ext cx="1395180" cy="473473"/>
            </a:xfrm>
            <a:custGeom>
              <a:avLst/>
              <a:gdLst/>
              <a:ahLst/>
              <a:cxnLst/>
              <a:rect l="l" t="t" r="r" b="b"/>
              <a:pathLst>
                <a:path w="1395180" h="473473">
                  <a:moveTo>
                    <a:pt x="792153" y="0"/>
                  </a:moveTo>
                  <a:cubicBezTo>
                    <a:pt x="807456" y="0"/>
                    <a:pt x="822851" y="0"/>
                    <a:pt x="838124" y="0"/>
                  </a:cubicBezTo>
                  <a:cubicBezTo>
                    <a:pt x="959891" y="7907"/>
                    <a:pt x="1035989" y="34226"/>
                    <a:pt x="1070650" y="77293"/>
                  </a:cubicBezTo>
                  <a:cubicBezTo>
                    <a:pt x="1273656" y="71550"/>
                    <a:pt x="1410370" y="152983"/>
                    <a:pt x="1331303" y="232906"/>
                  </a:cubicBezTo>
                  <a:cubicBezTo>
                    <a:pt x="1361214" y="249701"/>
                    <a:pt x="1386168" y="268487"/>
                    <a:pt x="1395180" y="293701"/>
                  </a:cubicBezTo>
                  <a:cubicBezTo>
                    <a:pt x="1395180" y="300923"/>
                    <a:pt x="1395180" y="308129"/>
                    <a:pt x="1395180" y="315351"/>
                  </a:cubicBezTo>
                  <a:cubicBezTo>
                    <a:pt x="1368323" y="379523"/>
                    <a:pt x="1252756" y="422887"/>
                    <a:pt x="1063027" y="411213"/>
                  </a:cubicBezTo>
                  <a:cubicBezTo>
                    <a:pt x="1014211" y="444163"/>
                    <a:pt x="927348" y="477636"/>
                    <a:pt x="792181" y="473050"/>
                  </a:cubicBezTo>
                  <a:cubicBezTo>
                    <a:pt x="722315" y="470887"/>
                    <a:pt x="673711" y="458358"/>
                    <a:pt x="631156" y="443136"/>
                  </a:cubicBezTo>
                  <a:cubicBezTo>
                    <a:pt x="586333" y="455789"/>
                    <a:pt x="537790" y="465719"/>
                    <a:pt x="467651" y="465828"/>
                  </a:cubicBezTo>
                  <a:cubicBezTo>
                    <a:pt x="305385" y="466015"/>
                    <a:pt x="196836" y="417268"/>
                    <a:pt x="194204" y="350403"/>
                  </a:cubicBezTo>
                  <a:cubicBezTo>
                    <a:pt x="89889" y="334760"/>
                    <a:pt x="19236" y="305562"/>
                    <a:pt x="0" y="255599"/>
                  </a:cubicBezTo>
                  <a:cubicBezTo>
                    <a:pt x="0" y="248377"/>
                    <a:pt x="0" y="241140"/>
                    <a:pt x="0" y="233949"/>
                  </a:cubicBezTo>
                  <a:cubicBezTo>
                    <a:pt x="21232" y="184439"/>
                    <a:pt x="88044" y="153340"/>
                    <a:pt x="199286" y="140157"/>
                  </a:cubicBezTo>
                  <a:cubicBezTo>
                    <a:pt x="192601" y="56639"/>
                    <a:pt x="415116" y="4451"/>
                    <a:pt x="597918" y="41246"/>
                  </a:cubicBezTo>
                  <a:cubicBezTo>
                    <a:pt x="641441" y="23051"/>
                    <a:pt x="703018" y="3206"/>
                    <a:pt x="792153" y="0"/>
                  </a:cubicBezTo>
                  <a:close/>
                </a:path>
              </a:pathLst>
            </a:custGeom>
            <a:solidFill>
              <a:srgbClr val="0190FB"/>
            </a:solidFill>
          </p:spPr>
        </p:sp>
        <p:sp>
          <p:nvSpPr>
            <p:cNvPr id="29" name="TextBox 29"/>
            <p:cNvSpPr txBox="1"/>
            <p:nvPr/>
          </p:nvSpPr>
          <p:spPr>
            <a:xfrm>
              <a:off x="65399" y="107475"/>
              <a:ext cx="1264382" cy="298295"/>
            </a:xfrm>
            <a:prstGeom prst="rect">
              <a:avLst/>
            </a:prstGeom>
          </p:spPr>
          <p:txBody>
            <a:bodyPr lIns="50800" tIns="50800" rIns="50800" bIns="50800" rtlCol="0" anchor="ctr"/>
            <a:lstStyle/>
            <a:p>
              <a:pPr algn="ctr">
                <a:lnSpc>
                  <a:spcPts val="1629"/>
                </a:lnSpc>
              </a:pPr>
              <a:endParaRPr/>
            </a:p>
          </p:txBody>
        </p:sp>
      </p:grpSp>
      <p:sp>
        <p:nvSpPr>
          <p:cNvPr id="30" name="TextBox 30"/>
          <p:cNvSpPr txBox="1"/>
          <p:nvPr/>
        </p:nvSpPr>
        <p:spPr>
          <a:xfrm>
            <a:off x="13767662" y="5900612"/>
            <a:ext cx="1317817" cy="662494"/>
          </a:xfrm>
          <a:prstGeom prst="rect">
            <a:avLst/>
          </a:prstGeom>
        </p:spPr>
        <p:txBody>
          <a:bodyPr lIns="0" tIns="0" rIns="0" bIns="0" rtlCol="0" anchor="t">
            <a:spAutoFit/>
          </a:bodyPr>
          <a:lstStyle/>
          <a:p>
            <a:pPr algn="ctr">
              <a:lnSpc>
                <a:spcPts val="1772"/>
              </a:lnSpc>
              <a:spcBef>
                <a:spcPct val="0"/>
              </a:spcBef>
            </a:pPr>
            <a:r>
              <a:rPr lang="en-US" sz="1313">
                <a:solidFill>
                  <a:srgbClr val="FEBA01"/>
                </a:solidFill>
                <a:latin typeface="Poppins"/>
                <a:ea typeface="Poppins"/>
                <a:cs typeface="Poppins"/>
                <a:sym typeface="Poppins"/>
              </a:rPr>
              <a:t>Significant gap between ranges</a:t>
            </a:r>
          </a:p>
        </p:txBody>
      </p:sp>
      <p:sp>
        <p:nvSpPr>
          <p:cNvPr id="31" name="TextBox 31"/>
          <p:cNvSpPr txBox="1"/>
          <p:nvPr/>
        </p:nvSpPr>
        <p:spPr>
          <a:xfrm>
            <a:off x="10863181" y="5931019"/>
            <a:ext cx="1317817" cy="442871"/>
          </a:xfrm>
          <a:prstGeom prst="rect">
            <a:avLst/>
          </a:prstGeom>
        </p:spPr>
        <p:txBody>
          <a:bodyPr lIns="0" tIns="0" rIns="0" bIns="0" rtlCol="0" anchor="t">
            <a:spAutoFit/>
          </a:bodyPr>
          <a:lstStyle/>
          <a:p>
            <a:pPr algn="ctr">
              <a:lnSpc>
                <a:spcPts val="1772"/>
              </a:lnSpc>
              <a:spcBef>
                <a:spcPct val="0"/>
              </a:spcBef>
            </a:pPr>
            <a:r>
              <a:rPr lang="en-US" sz="1313">
                <a:solidFill>
                  <a:srgbClr val="FEBA01"/>
                </a:solidFill>
                <a:latin typeface="Poppins"/>
                <a:ea typeface="Poppins"/>
                <a:cs typeface="Poppins"/>
                <a:sym typeface="Poppins"/>
              </a:rPr>
              <a:t>Overlapping ranges</a:t>
            </a:r>
          </a:p>
        </p:txBody>
      </p:sp>
      <p:sp>
        <p:nvSpPr>
          <p:cNvPr id="32" name="TextBox 32"/>
          <p:cNvSpPr txBox="1"/>
          <p:nvPr/>
        </p:nvSpPr>
        <p:spPr>
          <a:xfrm>
            <a:off x="11941486" y="5454414"/>
            <a:ext cx="741771" cy="247650"/>
          </a:xfrm>
          <a:prstGeom prst="rect">
            <a:avLst/>
          </a:prstGeom>
        </p:spPr>
        <p:txBody>
          <a:bodyPr lIns="0" tIns="0" rIns="0" bIns="0" rtlCol="0" anchor="t">
            <a:spAutoFit/>
          </a:bodyPr>
          <a:lstStyle/>
          <a:p>
            <a:pPr algn="ctr">
              <a:lnSpc>
                <a:spcPts val="1826"/>
              </a:lnSpc>
              <a:spcBef>
                <a:spcPct val="0"/>
              </a:spcBef>
            </a:pPr>
            <a:r>
              <a:rPr lang="en-US" sz="1522" b="1">
                <a:solidFill>
                  <a:srgbClr val="000000"/>
                </a:solidFill>
                <a:latin typeface="Poppins Bold"/>
                <a:ea typeface="Poppins Bold"/>
                <a:cs typeface="Poppins Bold"/>
                <a:sym typeface="Poppins Bold"/>
              </a:rPr>
              <a:t>ELISA</a:t>
            </a:r>
          </a:p>
        </p:txBody>
      </p:sp>
      <p:sp>
        <p:nvSpPr>
          <p:cNvPr id="33" name="TextBox 33"/>
          <p:cNvSpPr txBox="1"/>
          <p:nvPr/>
        </p:nvSpPr>
        <p:spPr>
          <a:xfrm>
            <a:off x="14362412" y="5454414"/>
            <a:ext cx="1878964" cy="247650"/>
          </a:xfrm>
          <a:prstGeom prst="rect">
            <a:avLst/>
          </a:prstGeom>
        </p:spPr>
        <p:txBody>
          <a:bodyPr lIns="0" tIns="0" rIns="0" bIns="0" rtlCol="0" anchor="t">
            <a:spAutoFit/>
          </a:bodyPr>
          <a:lstStyle/>
          <a:p>
            <a:pPr algn="ctr">
              <a:lnSpc>
                <a:spcPts val="1800"/>
              </a:lnSpc>
              <a:spcBef>
                <a:spcPct val="0"/>
              </a:spcBef>
            </a:pPr>
            <a:r>
              <a:rPr lang="en-US" sz="1500" b="1">
                <a:solidFill>
                  <a:srgbClr val="000000"/>
                </a:solidFill>
                <a:latin typeface="Poppins Bold"/>
                <a:ea typeface="Poppins Bold"/>
                <a:cs typeface="Poppins Bold"/>
                <a:sym typeface="Poppins Bold"/>
              </a:rPr>
              <a:t>NeuterReady</a:t>
            </a:r>
          </a:p>
        </p:txBody>
      </p:sp>
      <p:sp>
        <p:nvSpPr>
          <p:cNvPr id="34" name="TextBox 34"/>
          <p:cNvSpPr txBox="1"/>
          <p:nvPr/>
        </p:nvSpPr>
        <p:spPr>
          <a:xfrm>
            <a:off x="1566804" y="1217444"/>
            <a:ext cx="7518075" cy="2219325"/>
          </a:xfrm>
          <a:prstGeom prst="rect">
            <a:avLst/>
          </a:prstGeom>
        </p:spPr>
        <p:txBody>
          <a:bodyPr lIns="0" tIns="0" rIns="0" bIns="0" rtlCol="0" anchor="t">
            <a:spAutoFit/>
          </a:bodyPr>
          <a:lstStyle/>
          <a:p>
            <a:pPr algn="l">
              <a:lnSpc>
                <a:spcPts val="5759"/>
              </a:lnSpc>
            </a:pPr>
            <a:r>
              <a:rPr lang="en-US" sz="4799">
                <a:solidFill>
                  <a:srgbClr val="0A0A0A"/>
                </a:solidFill>
                <a:latin typeface="Poppins"/>
                <a:ea typeface="Poppins"/>
                <a:cs typeface="Poppins"/>
                <a:sym typeface="Poppins"/>
              </a:rPr>
              <a:t>We measure hormones based on function not structure!</a:t>
            </a:r>
          </a:p>
        </p:txBody>
      </p:sp>
      <p:sp>
        <p:nvSpPr>
          <p:cNvPr id="35" name="TextBox 35"/>
          <p:cNvSpPr txBox="1"/>
          <p:nvPr/>
        </p:nvSpPr>
        <p:spPr>
          <a:xfrm>
            <a:off x="2233469" y="3804899"/>
            <a:ext cx="6647741" cy="3567695"/>
          </a:xfrm>
          <a:prstGeom prst="rect">
            <a:avLst/>
          </a:prstGeom>
        </p:spPr>
        <p:txBody>
          <a:bodyPr lIns="0" tIns="0" rIns="0" bIns="0" rtlCol="0" anchor="t">
            <a:spAutoFit/>
          </a:bodyPr>
          <a:lstStyle/>
          <a:p>
            <a:pPr algn="l">
              <a:lnSpc>
                <a:spcPts val="2552"/>
              </a:lnSpc>
            </a:pPr>
            <a:r>
              <a:rPr lang="en-US" sz="1849" b="1">
                <a:solidFill>
                  <a:srgbClr val="002D50"/>
                </a:solidFill>
                <a:latin typeface="Poppins Bold"/>
                <a:ea typeface="Poppins Bold"/>
                <a:cs typeface="Poppins Bold"/>
                <a:sym typeface="Poppins Bold"/>
              </a:rPr>
              <a:t>ACCURATE</a:t>
            </a:r>
          </a:p>
          <a:p>
            <a:pPr algn="l">
              <a:lnSpc>
                <a:spcPts val="2552"/>
              </a:lnSpc>
            </a:pPr>
            <a:r>
              <a:rPr lang="en-US" sz="1849">
                <a:solidFill>
                  <a:srgbClr val="999999"/>
                </a:solidFill>
                <a:latin typeface="Poppins"/>
                <a:ea typeface="Poppins"/>
                <a:cs typeface="Poppins"/>
                <a:sym typeface="Poppins"/>
              </a:rPr>
              <a:t>The NeuterReadyTM bioassay clearly differentiates between puppies and adults defining sexual maturity.</a:t>
            </a:r>
          </a:p>
          <a:p>
            <a:pPr algn="l">
              <a:lnSpc>
                <a:spcPts val="2552"/>
              </a:lnSpc>
            </a:pPr>
            <a:endParaRPr lang="en-US" sz="1849">
              <a:solidFill>
                <a:srgbClr val="999999"/>
              </a:solidFill>
              <a:latin typeface="Poppins"/>
              <a:ea typeface="Poppins"/>
              <a:cs typeface="Poppins"/>
              <a:sym typeface="Poppins"/>
            </a:endParaRPr>
          </a:p>
          <a:p>
            <a:pPr algn="l">
              <a:lnSpc>
                <a:spcPts val="2552"/>
              </a:lnSpc>
            </a:pPr>
            <a:r>
              <a:rPr lang="en-US" sz="1849" b="1">
                <a:solidFill>
                  <a:srgbClr val="002D50"/>
                </a:solidFill>
                <a:latin typeface="Poppins Bold"/>
                <a:ea typeface="Poppins Bold"/>
                <a:cs typeface="Poppins Bold"/>
                <a:sym typeface="Poppins Bold"/>
              </a:rPr>
              <a:t>SIMPLE</a:t>
            </a:r>
          </a:p>
          <a:p>
            <a:pPr algn="l">
              <a:lnSpc>
                <a:spcPts val="2552"/>
              </a:lnSpc>
            </a:pPr>
            <a:r>
              <a:rPr lang="en-US" sz="1849">
                <a:solidFill>
                  <a:srgbClr val="999999"/>
                </a:solidFill>
                <a:latin typeface="Poppins"/>
                <a:ea typeface="Poppins"/>
                <a:cs typeface="Poppins"/>
                <a:sym typeface="Poppins"/>
              </a:rPr>
              <a:t>Completed in less than one hour using standard laboratory equipment at an approachable price point.</a:t>
            </a:r>
          </a:p>
          <a:p>
            <a:pPr algn="l">
              <a:lnSpc>
                <a:spcPts val="2552"/>
              </a:lnSpc>
            </a:pPr>
            <a:endParaRPr lang="en-US" sz="1849">
              <a:solidFill>
                <a:srgbClr val="999999"/>
              </a:solidFill>
              <a:latin typeface="Poppins"/>
              <a:ea typeface="Poppins"/>
              <a:cs typeface="Poppins"/>
              <a:sym typeface="Poppins"/>
            </a:endParaRPr>
          </a:p>
          <a:p>
            <a:pPr algn="l">
              <a:lnSpc>
                <a:spcPts val="2552"/>
              </a:lnSpc>
            </a:pPr>
            <a:r>
              <a:rPr lang="en-US" sz="1849" b="1">
                <a:solidFill>
                  <a:srgbClr val="002D50"/>
                </a:solidFill>
                <a:latin typeface="Poppins Bold"/>
                <a:ea typeface="Poppins Bold"/>
                <a:cs typeface="Poppins Bold"/>
                <a:sym typeface="Poppins Bold"/>
              </a:rPr>
              <a:t>ACCESSIBLE</a:t>
            </a:r>
          </a:p>
          <a:p>
            <a:pPr algn="l">
              <a:lnSpc>
                <a:spcPts val="2552"/>
              </a:lnSpc>
            </a:pPr>
            <a:r>
              <a:rPr lang="en-US" sz="1849">
                <a:solidFill>
                  <a:srgbClr val="999999"/>
                </a:solidFill>
                <a:latin typeface="Poppins"/>
                <a:ea typeface="Poppins"/>
                <a:cs typeface="Poppins"/>
                <a:sym typeface="Poppins"/>
              </a:rPr>
              <a:t>Developing an agnostic platform allowing a scalable solution that works anywhere and everywhere.</a:t>
            </a:r>
          </a:p>
        </p:txBody>
      </p:sp>
      <p:sp>
        <p:nvSpPr>
          <p:cNvPr id="36" name="TextBox 36"/>
          <p:cNvSpPr txBox="1"/>
          <p:nvPr/>
        </p:nvSpPr>
        <p:spPr>
          <a:xfrm>
            <a:off x="2966761" y="8531176"/>
            <a:ext cx="4937710" cy="409575"/>
          </a:xfrm>
          <a:prstGeom prst="rect">
            <a:avLst/>
          </a:prstGeom>
        </p:spPr>
        <p:txBody>
          <a:bodyPr lIns="0" tIns="0" rIns="0" bIns="0" rtlCol="0" anchor="t">
            <a:spAutoFit/>
          </a:bodyPr>
          <a:lstStyle/>
          <a:p>
            <a:pPr algn="ctr">
              <a:lnSpc>
                <a:spcPts val="3240"/>
              </a:lnSpc>
            </a:pPr>
            <a:r>
              <a:rPr lang="en-US" sz="2700">
                <a:solidFill>
                  <a:srgbClr val="FEBA01"/>
                </a:solidFill>
                <a:latin typeface="HK Grotesk Bold"/>
                <a:ea typeface="HK Grotesk Bold"/>
                <a:cs typeface="HK Grotesk Bold"/>
                <a:sym typeface="HK Grotesk Bold"/>
              </a:rPr>
              <a:t>19 patents granted/allowed</a:t>
            </a:r>
          </a:p>
        </p:txBody>
      </p:sp>
      <p:sp>
        <p:nvSpPr>
          <p:cNvPr id="37" name="TextBox 37"/>
          <p:cNvSpPr txBox="1"/>
          <p:nvPr/>
        </p:nvSpPr>
        <p:spPr>
          <a:xfrm>
            <a:off x="2387616" y="9026943"/>
            <a:ext cx="6096000" cy="533400"/>
          </a:xfrm>
          <a:prstGeom prst="rect">
            <a:avLst/>
          </a:prstGeom>
        </p:spPr>
        <p:txBody>
          <a:bodyPr lIns="0" tIns="0" rIns="0" bIns="0" rtlCol="0" anchor="t">
            <a:spAutoFit/>
          </a:bodyPr>
          <a:lstStyle/>
          <a:p>
            <a:pPr algn="ctr">
              <a:lnSpc>
                <a:spcPts val="2160"/>
              </a:lnSpc>
            </a:pPr>
            <a:r>
              <a:rPr lang="en-US" sz="1800">
                <a:solidFill>
                  <a:srgbClr val="FEBA01"/>
                </a:solidFill>
                <a:latin typeface="HK Grotesk Bold"/>
                <a:ea typeface="HK Grotesk Bold"/>
                <a:cs typeface="HK Grotesk Bold"/>
                <a:sym typeface="HK Grotesk Bold"/>
              </a:rPr>
              <a:t>4 Patent Families across 11 to 12 Jurisdictions </a:t>
            </a:r>
          </a:p>
          <a:p>
            <a:pPr algn="ctr">
              <a:lnSpc>
                <a:spcPts val="2160"/>
              </a:lnSpc>
            </a:pPr>
            <a:r>
              <a:rPr lang="en-US" sz="1800">
                <a:solidFill>
                  <a:srgbClr val="FEBA01"/>
                </a:solidFill>
                <a:latin typeface="HK Grotesk Bold"/>
                <a:ea typeface="HK Grotesk Bold"/>
                <a:cs typeface="HK Grotesk Bold"/>
                <a:sym typeface="HK Grotesk Bold"/>
              </a:rPr>
              <a:t>27 Patent Applications in Progress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583265" y="3280162"/>
            <a:ext cx="4593178" cy="858036"/>
            <a:chOff x="0" y="0"/>
            <a:chExt cx="1209726" cy="225985"/>
          </a:xfrm>
        </p:grpSpPr>
        <p:sp>
          <p:nvSpPr>
            <p:cNvPr id="4" name="Freeform 4"/>
            <p:cNvSpPr/>
            <p:nvPr/>
          </p:nvSpPr>
          <p:spPr>
            <a:xfrm>
              <a:off x="0" y="0"/>
              <a:ext cx="1209726" cy="225985"/>
            </a:xfrm>
            <a:custGeom>
              <a:avLst/>
              <a:gdLst/>
              <a:ahLst/>
              <a:cxnLst/>
              <a:rect l="l" t="t" r="r" b="b"/>
              <a:pathLst>
                <a:path w="1209726" h="225985">
                  <a:moveTo>
                    <a:pt x="0" y="0"/>
                  </a:moveTo>
                  <a:lnTo>
                    <a:pt x="1209726" y="0"/>
                  </a:lnTo>
                  <a:lnTo>
                    <a:pt x="1209726" y="225985"/>
                  </a:lnTo>
                  <a:lnTo>
                    <a:pt x="0" y="225985"/>
                  </a:lnTo>
                  <a:close/>
                </a:path>
              </a:pathLst>
            </a:custGeom>
            <a:solidFill>
              <a:srgbClr val="FDFEFD"/>
            </a:solidFill>
          </p:spPr>
        </p:sp>
        <p:sp>
          <p:nvSpPr>
            <p:cNvPr id="5" name="TextBox 5"/>
            <p:cNvSpPr txBox="1"/>
            <p:nvPr/>
          </p:nvSpPr>
          <p:spPr>
            <a:xfrm>
              <a:off x="0" y="47625"/>
              <a:ext cx="1209726" cy="178360"/>
            </a:xfrm>
            <a:prstGeom prst="rect">
              <a:avLst/>
            </a:prstGeom>
          </p:spPr>
          <p:txBody>
            <a:bodyPr lIns="50800" tIns="50800" rIns="50800" bIns="50800" rtlCol="0" anchor="t"/>
            <a:lstStyle/>
            <a:p>
              <a:pPr algn="ctr">
                <a:lnSpc>
                  <a:spcPts val="2519"/>
                </a:lnSpc>
              </a:pPr>
              <a:r>
                <a:rPr lang="en-US" sz="2799" b="1">
                  <a:solidFill>
                    <a:srgbClr val="0096FF"/>
                  </a:solidFill>
                  <a:latin typeface="Poppins Bold"/>
                  <a:ea typeface="Poppins Bold"/>
                  <a:cs typeface="Poppins Bold"/>
                  <a:sym typeface="Poppins Bold"/>
                </a:rPr>
                <a:t>Reference Lab </a:t>
              </a:r>
            </a:p>
          </p:txBody>
        </p:sp>
      </p:grpSp>
      <p:grpSp>
        <p:nvGrpSpPr>
          <p:cNvPr id="6" name="Group 6"/>
          <p:cNvGrpSpPr/>
          <p:nvPr/>
        </p:nvGrpSpPr>
        <p:grpSpPr>
          <a:xfrm>
            <a:off x="6845008" y="3280162"/>
            <a:ext cx="4593178" cy="858036"/>
            <a:chOff x="0" y="0"/>
            <a:chExt cx="1209726" cy="225985"/>
          </a:xfrm>
        </p:grpSpPr>
        <p:sp>
          <p:nvSpPr>
            <p:cNvPr id="7" name="Freeform 7"/>
            <p:cNvSpPr/>
            <p:nvPr/>
          </p:nvSpPr>
          <p:spPr>
            <a:xfrm>
              <a:off x="0" y="0"/>
              <a:ext cx="1209726" cy="225985"/>
            </a:xfrm>
            <a:custGeom>
              <a:avLst/>
              <a:gdLst/>
              <a:ahLst/>
              <a:cxnLst/>
              <a:rect l="l" t="t" r="r" b="b"/>
              <a:pathLst>
                <a:path w="1209726" h="225985">
                  <a:moveTo>
                    <a:pt x="0" y="0"/>
                  </a:moveTo>
                  <a:lnTo>
                    <a:pt x="1209726" y="0"/>
                  </a:lnTo>
                  <a:lnTo>
                    <a:pt x="1209726" y="225985"/>
                  </a:lnTo>
                  <a:lnTo>
                    <a:pt x="0" y="225985"/>
                  </a:lnTo>
                  <a:close/>
                </a:path>
              </a:pathLst>
            </a:custGeom>
            <a:solidFill>
              <a:srgbClr val="FDFEFD"/>
            </a:solidFill>
          </p:spPr>
        </p:sp>
        <p:sp>
          <p:nvSpPr>
            <p:cNvPr id="8" name="TextBox 8"/>
            <p:cNvSpPr txBox="1"/>
            <p:nvPr/>
          </p:nvSpPr>
          <p:spPr>
            <a:xfrm>
              <a:off x="0" y="47625"/>
              <a:ext cx="1209726" cy="178360"/>
            </a:xfrm>
            <a:prstGeom prst="rect">
              <a:avLst/>
            </a:prstGeom>
          </p:spPr>
          <p:txBody>
            <a:bodyPr lIns="50800" tIns="50800" rIns="50800" bIns="50800" rtlCol="0" anchor="t"/>
            <a:lstStyle/>
            <a:p>
              <a:pPr algn="ctr">
                <a:lnSpc>
                  <a:spcPts val="2519"/>
                </a:lnSpc>
              </a:pPr>
              <a:r>
                <a:rPr lang="en-US" sz="2799" b="1">
                  <a:solidFill>
                    <a:srgbClr val="0096FF"/>
                  </a:solidFill>
                  <a:latin typeface="Poppins Bold"/>
                  <a:ea typeface="Poppins Bold"/>
                  <a:cs typeface="Poppins Bold"/>
                  <a:sym typeface="Poppins Bold"/>
                </a:rPr>
                <a:t>PoC Platform </a:t>
              </a:r>
            </a:p>
          </p:txBody>
        </p:sp>
      </p:grpSp>
      <p:grpSp>
        <p:nvGrpSpPr>
          <p:cNvPr id="9" name="Group 9"/>
          <p:cNvGrpSpPr/>
          <p:nvPr/>
        </p:nvGrpSpPr>
        <p:grpSpPr>
          <a:xfrm>
            <a:off x="12111557" y="3280162"/>
            <a:ext cx="4593178" cy="858036"/>
            <a:chOff x="0" y="0"/>
            <a:chExt cx="1209726" cy="225985"/>
          </a:xfrm>
        </p:grpSpPr>
        <p:sp>
          <p:nvSpPr>
            <p:cNvPr id="10" name="Freeform 10"/>
            <p:cNvSpPr/>
            <p:nvPr/>
          </p:nvSpPr>
          <p:spPr>
            <a:xfrm>
              <a:off x="0" y="0"/>
              <a:ext cx="1209726" cy="225985"/>
            </a:xfrm>
            <a:custGeom>
              <a:avLst/>
              <a:gdLst/>
              <a:ahLst/>
              <a:cxnLst/>
              <a:rect l="l" t="t" r="r" b="b"/>
              <a:pathLst>
                <a:path w="1209726" h="225985">
                  <a:moveTo>
                    <a:pt x="0" y="0"/>
                  </a:moveTo>
                  <a:lnTo>
                    <a:pt x="1209726" y="0"/>
                  </a:lnTo>
                  <a:lnTo>
                    <a:pt x="1209726" y="225985"/>
                  </a:lnTo>
                  <a:lnTo>
                    <a:pt x="0" y="225985"/>
                  </a:lnTo>
                  <a:close/>
                </a:path>
              </a:pathLst>
            </a:custGeom>
            <a:solidFill>
              <a:srgbClr val="FDFEFD"/>
            </a:solidFill>
            <a:ln cap="sq">
              <a:noFill/>
              <a:prstDash val="solid"/>
              <a:miter/>
            </a:ln>
          </p:spPr>
        </p:sp>
        <p:sp>
          <p:nvSpPr>
            <p:cNvPr id="11" name="TextBox 11"/>
            <p:cNvSpPr txBox="1"/>
            <p:nvPr/>
          </p:nvSpPr>
          <p:spPr>
            <a:xfrm>
              <a:off x="0" y="47625"/>
              <a:ext cx="1209726" cy="178360"/>
            </a:xfrm>
            <a:prstGeom prst="rect">
              <a:avLst/>
            </a:prstGeom>
          </p:spPr>
          <p:txBody>
            <a:bodyPr lIns="50800" tIns="50800" rIns="50800" bIns="50800" rtlCol="0" anchor="t"/>
            <a:lstStyle/>
            <a:p>
              <a:pPr marL="0" lvl="0" indent="0" algn="ctr">
                <a:lnSpc>
                  <a:spcPts val="2519"/>
                </a:lnSpc>
                <a:spcBef>
                  <a:spcPct val="0"/>
                </a:spcBef>
              </a:pPr>
              <a:r>
                <a:rPr lang="en-US" sz="2799" b="1">
                  <a:solidFill>
                    <a:srgbClr val="0096FF"/>
                  </a:solidFill>
                  <a:latin typeface="Poppins Bold"/>
                  <a:ea typeface="Poppins Bold"/>
                  <a:cs typeface="Poppins Bold"/>
                  <a:sym typeface="Poppins Bold"/>
                </a:rPr>
                <a:t>PoC Lateral Flow Test </a:t>
              </a:r>
            </a:p>
          </p:txBody>
        </p:sp>
      </p:grpSp>
      <p:grpSp>
        <p:nvGrpSpPr>
          <p:cNvPr id="12" name="Group 12"/>
          <p:cNvGrpSpPr/>
          <p:nvPr/>
        </p:nvGrpSpPr>
        <p:grpSpPr>
          <a:xfrm>
            <a:off x="1588207" y="6754380"/>
            <a:ext cx="4593178" cy="2472727"/>
            <a:chOff x="0" y="0"/>
            <a:chExt cx="1209726" cy="651253"/>
          </a:xfrm>
        </p:grpSpPr>
        <p:sp>
          <p:nvSpPr>
            <p:cNvPr id="13" name="Freeform 13"/>
            <p:cNvSpPr/>
            <p:nvPr/>
          </p:nvSpPr>
          <p:spPr>
            <a:xfrm>
              <a:off x="0" y="0"/>
              <a:ext cx="1209726" cy="651253"/>
            </a:xfrm>
            <a:custGeom>
              <a:avLst/>
              <a:gdLst/>
              <a:ahLst/>
              <a:cxnLst/>
              <a:rect l="l" t="t" r="r" b="b"/>
              <a:pathLst>
                <a:path w="1209726" h="651253">
                  <a:moveTo>
                    <a:pt x="0" y="0"/>
                  </a:moveTo>
                  <a:lnTo>
                    <a:pt x="1209726" y="0"/>
                  </a:lnTo>
                  <a:lnTo>
                    <a:pt x="1209726" y="651253"/>
                  </a:lnTo>
                  <a:lnTo>
                    <a:pt x="0" y="651253"/>
                  </a:lnTo>
                  <a:close/>
                </a:path>
              </a:pathLst>
            </a:custGeom>
            <a:ln w="19050" cap="sq">
              <a:solidFill>
                <a:srgbClr val="FEFEFE"/>
              </a:solidFill>
              <a:prstDash val="solid"/>
              <a:miter/>
            </a:ln>
          </p:spPr>
        </p:sp>
        <p:sp>
          <p:nvSpPr>
            <p:cNvPr id="14" name="TextBox 14"/>
            <p:cNvSpPr txBox="1"/>
            <p:nvPr/>
          </p:nvSpPr>
          <p:spPr>
            <a:xfrm>
              <a:off x="0" y="28575"/>
              <a:ext cx="1209726" cy="622678"/>
            </a:xfrm>
            <a:prstGeom prst="rect">
              <a:avLst/>
            </a:prstGeom>
          </p:spPr>
          <p:txBody>
            <a:bodyPr lIns="50800" tIns="50800" rIns="50800" bIns="50800" rtlCol="0" anchor="ctr"/>
            <a:lstStyle/>
            <a:p>
              <a:pPr algn="ctr">
                <a:lnSpc>
                  <a:spcPts val="1629"/>
                </a:lnSpc>
              </a:pPr>
              <a:endParaRPr/>
            </a:p>
          </p:txBody>
        </p:sp>
      </p:grpSp>
      <p:grpSp>
        <p:nvGrpSpPr>
          <p:cNvPr id="15" name="Group 15"/>
          <p:cNvGrpSpPr/>
          <p:nvPr/>
        </p:nvGrpSpPr>
        <p:grpSpPr>
          <a:xfrm>
            <a:off x="6845008" y="4211369"/>
            <a:ext cx="4593178" cy="2495386"/>
            <a:chOff x="0" y="0"/>
            <a:chExt cx="1209726" cy="657221"/>
          </a:xfrm>
        </p:grpSpPr>
        <p:sp>
          <p:nvSpPr>
            <p:cNvPr id="16" name="Freeform 16"/>
            <p:cNvSpPr/>
            <p:nvPr/>
          </p:nvSpPr>
          <p:spPr>
            <a:xfrm>
              <a:off x="0" y="0"/>
              <a:ext cx="1209726" cy="657221"/>
            </a:xfrm>
            <a:custGeom>
              <a:avLst/>
              <a:gdLst/>
              <a:ahLst/>
              <a:cxnLst/>
              <a:rect l="l" t="t" r="r" b="b"/>
              <a:pathLst>
                <a:path w="1209726" h="657221">
                  <a:moveTo>
                    <a:pt x="0" y="0"/>
                  </a:moveTo>
                  <a:lnTo>
                    <a:pt x="1209726" y="0"/>
                  </a:lnTo>
                  <a:lnTo>
                    <a:pt x="1209726" y="657221"/>
                  </a:lnTo>
                  <a:lnTo>
                    <a:pt x="0" y="657221"/>
                  </a:lnTo>
                  <a:close/>
                </a:path>
              </a:pathLst>
            </a:custGeom>
            <a:solidFill>
              <a:srgbClr val="FDFEFD"/>
            </a:solidFill>
          </p:spPr>
        </p:sp>
        <p:sp>
          <p:nvSpPr>
            <p:cNvPr id="17" name="TextBox 17"/>
            <p:cNvSpPr txBox="1"/>
            <p:nvPr/>
          </p:nvSpPr>
          <p:spPr>
            <a:xfrm>
              <a:off x="0" y="28575"/>
              <a:ext cx="1209726" cy="628646"/>
            </a:xfrm>
            <a:prstGeom prst="rect">
              <a:avLst/>
            </a:prstGeom>
          </p:spPr>
          <p:txBody>
            <a:bodyPr lIns="50800" tIns="50800" rIns="50800" bIns="50800" rtlCol="0" anchor="ctr"/>
            <a:lstStyle/>
            <a:p>
              <a:pPr algn="ctr">
                <a:lnSpc>
                  <a:spcPts val="1629"/>
                </a:lnSpc>
              </a:pPr>
              <a:endParaRPr/>
            </a:p>
          </p:txBody>
        </p:sp>
      </p:grpSp>
      <p:grpSp>
        <p:nvGrpSpPr>
          <p:cNvPr id="18" name="Group 18"/>
          <p:cNvGrpSpPr/>
          <p:nvPr/>
        </p:nvGrpSpPr>
        <p:grpSpPr>
          <a:xfrm>
            <a:off x="6854756" y="6470795"/>
            <a:ext cx="4593178" cy="2503920"/>
            <a:chOff x="0" y="0"/>
            <a:chExt cx="1209726" cy="659469"/>
          </a:xfrm>
        </p:grpSpPr>
        <p:sp>
          <p:nvSpPr>
            <p:cNvPr id="19" name="Freeform 19"/>
            <p:cNvSpPr/>
            <p:nvPr/>
          </p:nvSpPr>
          <p:spPr>
            <a:xfrm>
              <a:off x="0" y="0"/>
              <a:ext cx="1209726" cy="659469"/>
            </a:xfrm>
            <a:custGeom>
              <a:avLst/>
              <a:gdLst/>
              <a:ahLst/>
              <a:cxnLst/>
              <a:rect l="l" t="t" r="r" b="b"/>
              <a:pathLst>
                <a:path w="1209726" h="659469">
                  <a:moveTo>
                    <a:pt x="0" y="0"/>
                  </a:moveTo>
                  <a:lnTo>
                    <a:pt x="1209726" y="0"/>
                  </a:lnTo>
                  <a:lnTo>
                    <a:pt x="1209726" y="659469"/>
                  </a:lnTo>
                  <a:lnTo>
                    <a:pt x="0" y="659469"/>
                  </a:lnTo>
                  <a:close/>
                </a:path>
              </a:pathLst>
            </a:custGeom>
            <a:ln w="19050" cap="sq">
              <a:solidFill>
                <a:srgbClr val="FEFEFE"/>
              </a:solidFill>
              <a:prstDash val="solid"/>
              <a:miter/>
            </a:ln>
          </p:spPr>
        </p:sp>
        <p:sp>
          <p:nvSpPr>
            <p:cNvPr id="20" name="TextBox 20"/>
            <p:cNvSpPr txBox="1"/>
            <p:nvPr/>
          </p:nvSpPr>
          <p:spPr>
            <a:xfrm>
              <a:off x="0" y="9525"/>
              <a:ext cx="1209726" cy="649944"/>
            </a:xfrm>
            <a:prstGeom prst="rect">
              <a:avLst/>
            </a:prstGeom>
          </p:spPr>
          <p:txBody>
            <a:bodyPr lIns="50800" tIns="50800" rIns="50800" bIns="50800" rtlCol="0" anchor="ctr"/>
            <a:lstStyle/>
            <a:p>
              <a:pPr algn="ctr">
                <a:lnSpc>
                  <a:spcPts val="2000"/>
                </a:lnSpc>
              </a:pPr>
              <a:r>
                <a:rPr lang="en-US" sz="2000">
                  <a:solidFill>
                    <a:srgbClr val="FEBA01"/>
                  </a:solidFill>
                  <a:latin typeface="Poppins"/>
                  <a:ea typeface="Poppins"/>
                  <a:cs typeface="Poppins"/>
                  <a:sym typeface="Poppins"/>
                </a:rPr>
                <a:t>Bench Instrument or Cartridge based. It will allow decentralized testing. Fluorescence output but adaptable to other e.g. colorimetric.</a:t>
              </a:r>
            </a:p>
            <a:p>
              <a:pPr marL="0" lvl="0" indent="0" algn="ctr">
                <a:lnSpc>
                  <a:spcPts val="2000"/>
                </a:lnSpc>
              </a:pPr>
              <a:endParaRPr lang="en-US" sz="2000">
                <a:solidFill>
                  <a:srgbClr val="FEBA01"/>
                </a:solidFill>
                <a:latin typeface="Poppins"/>
                <a:ea typeface="Poppins"/>
                <a:cs typeface="Poppins"/>
                <a:sym typeface="Poppins"/>
              </a:endParaRPr>
            </a:p>
          </p:txBody>
        </p:sp>
      </p:grpSp>
      <p:grpSp>
        <p:nvGrpSpPr>
          <p:cNvPr id="21" name="Group 21"/>
          <p:cNvGrpSpPr/>
          <p:nvPr/>
        </p:nvGrpSpPr>
        <p:grpSpPr>
          <a:xfrm>
            <a:off x="12111557" y="4211369"/>
            <a:ext cx="4593178" cy="2495386"/>
            <a:chOff x="0" y="0"/>
            <a:chExt cx="1209726" cy="657221"/>
          </a:xfrm>
        </p:grpSpPr>
        <p:sp>
          <p:nvSpPr>
            <p:cNvPr id="22" name="Freeform 22"/>
            <p:cNvSpPr/>
            <p:nvPr/>
          </p:nvSpPr>
          <p:spPr>
            <a:xfrm>
              <a:off x="0" y="0"/>
              <a:ext cx="1209726" cy="657221"/>
            </a:xfrm>
            <a:custGeom>
              <a:avLst/>
              <a:gdLst/>
              <a:ahLst/>
              <a:cxnLst/>
              <a:rect l="l" t="t" r="r" b="b"/>
              <a:pathLst>
                <a:path w="1209726" h="657221">
                  <a:moveTo>
                    <a:pt x="0" y="0"/>
                  </a:moveTo>
                  <a:lnTo>
                    <a:pt x="1209726" y="0"/>
                  </a:lnTo>
                  <a:lnTo>
                    <a:pt x="1209726" y="657221"/>
                  </a:lnTo>
                  <a:lnTo>
                    <a:pt x="0" y="657221"/>
                  </a:lnTo>
                  <a:close/>
                </a:path>
              </a:pathLst>
            </a:custGeom>
            <a:solidFill>
              <a:srgbClr val="FDFEFD"/>
            </a:solidFill>
          </p:spPr>
        </p:sp>
        <p:sp>
          <p:nvSpPr>
            <p:cNvPr id="23" name="TextBox 23"/>
            <p:cNvSpPr txBox="1"/>
            <p:nvPr/>
          </p:nvSpPr>
          <p:spPr>
            <a:xfrm>
              <a:off x="0" y="28575"/>
              <a:ext cx="1209726" cy="628646"/>
            </a:xfrm>
            <a:prstGeom prst="rect">
              <a:avLst/>
            </a:prstGeom>
          </p:spPr>
          <p:txBody>
            <a:bodyPr lIns="50800" tIns="50800" rIns="50800" bIns="50800" rtlCol="0" anchor="ctr"/>
            <a:lstStyle/>
            <a:p>
              <a:pPr algn="ctr">
                <a:lnSpc>
                  <a:spcPts val="1629"/>
                </a:lnSpc>
              </a:pPr>
              <a:endParaRPr/>
            </a:p>
          </p:txBody>
        </p:sp>
      </p:grpSp>
      <p:grpSp>
        <p:nvGrpSpPr>
          <p:cNvPr id="24" name="Group 24"/>
          <p:cNvGrpSpPr/>
          <p:nvPr/>
        </p:nvGrpSpPr>
        <p:grpSpPr>
          <a:xfrm>
            <a:off x="12111557" y="6754380"/>
            <a:ext cx="4593178" cy="2472727"/>
            <a:chOff x="0" y="0"/>
            <a:chExt cx="1209726" cy="651253"/>
          </a:xfrm>
        </p:grpSpPr>
        <p:sp>
          <p:nvSpPr>
            <p:cNvPr id="25" name="Freeform 25"/>
            <p:cNvSpPr/>
            <p:nvPr/>
          </p:nvSpPr>
          <p:spPr>
            <a:xfrm>
              <a:off x="0" y="0"/>
              <a:ext cx="1209726" cy="651253"/>
            </a:xfrm>
            <a:custGeom>
              <a:avLst/>
              <a:gdLst/>
              <a:ahLst/>
              <a:cxnLst/>
              <a:rect l="l" t="t" r="r" b="b"/>
              <a:pathLst>
                <a:path w="1209726" h="651253">
                  <a:moveTo>
                    <a:pt x="0" y="0"/>
                  </a:moveTo>
                  <a:lnTo>
                    <a:pt x="1209726" y="0"/>
                  </a:lnTo>
                  <a:lnTo>
                    <a:pt x="1209726" y="651253"/>
                  </a:lnTo>
                  <a:lnTo>
                    <a:pt x="0" y="651253"/>
                  </a:lnTo>
                  <a:close/>
                </a:path>
              </a:pathLst>
            </a:custGeom>
            <a:ln w="19050" cap="sq">
              <a:solidFill>
                <a:srgbClr val="FEFEFE"/>
              </a:solidFill>
              <a:prstDash val="solid"/>
              <a:miter/>
            </a:ln>
          </p:spPr>
        </p:sp>
        <p:sp>
          <p:nvSpPr>
            <p:cNvPr id="26" name="TextBox 26"/>
            <p:cNvSpPr txBox="1"/>
            <p:nvPr/>
          </p:nvSpPr>
          <p:spPr>
            <a:xfrm>
              <a:off x="0" y="28575"/>
              <a:ext cx="1209726" cy="622678"/>
            </a:xfrm>
            <a:prstGeom prst="rect">
              <a:avLst/>
            </a:prstGeom>
          </p:spPr>
          <p:txBody>
            <a:bodyPr lIns="50800" tIns="50800" rIns="50800" bIns="50800" rtlCol="0" anchor="ctr"/>
            <a:lstStyle/>
            <a:p>
              <a:pPr algn="ctr">
                <a:lnSpc>
                  <a:spcPts val="1629"/>
                </a:lnSpc>
              </a:pPr>
              <a:endParaRPr/>
            </a:p>
          </p:txBody>
        </p:sp>
      </p:grpSp>
      <p:sp>
        <p:nvSpPr>
          <p:cNvPr id="27" name="Freeform 27"/>
          <p:cNvSpPr/>
          <p:nvPr/>
        </p:nvSpPr>
        <p:spPr>
          <a:xfrm>
            <a:off x="16107690" y="9784152"/>
            <a:ext cx="2180310" cy="502848"/>
          </a:xfrm>
          <a:custGeom>
            <a:avLst/>
            <a:gdLst/>
            <a:ahLst/>
            <a:cxnLst/>
            <a:rect l="l" t="t" r="r" b="b"/>
            <a:pathLst>
              <a:path w="2180310" h="502848">
                <a:moveTo>
                  <a:pt x="0" y="0"/>
                </a:moveTo>
                <a:lnTo>
                  <a:pt x="2180310" y="0"/>
                </a:lnTo>
                <a:lnTo>
                  <a:pt x="2180310" y="502848"/>
                </a:lnTo>
                <a:lnTo>
                  <a:pt x="0" y="502848"/>
                </a:lnTo>
                <a:lnTo>
                  <a:pt x="0" y="0"/>
                </a:lnTo>
                <a:close/>
              </a:path>
            </a:pathLst>
          </a:custGeom>
          <a:blipFill>
            <a:blip r:embed="rId3"/>
            <a:stretch>
              <a:fillRect l="-628" r="-67498" b="-607119"/>
            </a:stretch>
          </a:blipFill>
        </p:spPr>
      </p:sp>
      <p:grpSp>
        <p:nvGrpSpPr>
          <p:cNvPr id="28" name="Group 28"/>
          <p:cNvGrpSpPr>
            <a:grpSpLocks noChangeAspect="1"/>
          </p:cNvGrpSpPr>
          <p:nvPr/>
        </p:nvGrpSpPr>
        <p:grpSpPr>
          <a:xfrm>
            <a:off x="15701362" y="9350932"/>
            <a:ext cx="2586638" cy="490988"/>
            <a:chOff x="0" y="0"/>
            <a:chExt cx="3448850" cy="654650"/>
          </a:xfrm>
        </p:grpSpPr>
        <p:sp>
          <p:nvSpPr>
            <p:cNvPr id="29" name="Freeform 29"/>
            <p:cNvSpPr/>
            <p:nvPr/>
          </p:nvSpPr>
          <p:spPr>
            <a:xfrm>
              <a:off x="0" y="0"/>
              <a:ext cx="3448812" cy="654685"/>
            </a:xfrm>
            <a:custGeom>
              <a:avLst/>
              <a:gdLst/>
              <a:ahLst/>
              <a:cxnLst/>
              <a:rect l="l" t="t" r="r" b="b"/>
              <a:pathLst>
                <a:path w="3448812" h="654685">
                  <a:moveTo>
                    <a:pt x="0" y="0"/>
                  </a:moveTo>
                  <a:lnTo>
                    <a:pt x="3448812" y="0"/>
                  </a:lnTo>
                  <a:lnTo>
                    <a:pt x="3448812" y="654685"/>
                  </a:lnTo>
                  <a:lnTo>
                    <a:pt x="0" y="654685"/>
                  </a:lnTo>
                  <a:lnTo>
                    <a:pt x="0" y="0"/>
                  </a:lnTo>
                  <a:close/>
                </a:path>
              </a:pathLst>
            </a:custGeom>
            <a:blipFill>
              <a:blip r:embed="rId4"/>
              <a:stretch>
                <a:fillRect r="-1" b="5"/>
              </a:stretch>
            </a:blipFill>
          </p:spPr>
        </p:sp>
      </p:grpSp>
      <p:grpSp>
        <p:nvGrpSpPr>
          <p:cNvPr id="30" name="Group 30"/>
          <p:cNvGrpSpPr/>
          <p:nvPr/>
        </p:nvGrpSpPr>
        <p:grpSpPr>
          <a:xfrm>
            <a:off x="16260090" y="9810378"/>
            <a:ext cx="2180310" cy="502848"/>
            <a:chOff x="0" y="0"/>
            <a:chExt cx="2907080" cy="670464"/>
          </a:xfrm>
        </p:grpSpPr>
        <p:sp>
          <p:nvSpPr>
            <p:cNvPr id="31" name="Freeform 31"/>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3"/>
              <a:stretch>
                <a:fillRect l="-628" r="-67498" b="-607119"/>
              </a:stretch>
            </a:blipFill>
          </p:spPr>
        </p:sp>
        <p:sp>
          <p:nvSpPr>
            <p:cNvPr id="32" name="Freeform 32"/>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5"/>
              <a:stretch>
                <a:fillRect r="-23096" b="-78421"/>
              </a:stretch>
            </a:blipFill>
          </p:spPr>
        </p:sp>
      </p:grpSp>
      <p:sp>
        <p:nvSpPr>
          <p:cNvPr id="33" name="TextBox 33"/>
          <p:cNvSpPr txBox="1"/>
          <p:nvPr/>
        </p:nvSpPr>
        <p:spPr>
          <a:xfrm>
            <a:off x="1647798" y="6763905"/>
            <a:ext cx="4464111" cy="1774825"/>
          </a:xfrm>
          <a:prstGeom prst="rect">
            <a:avLst/>
          </a:prstGeom>
        </p:spPr>
        <p:txBody>
          <a:bodyPr lIns="0" tIns="0" rIns="0" bIns="0" rtlCol="0" anchor="t">
            <a:spAutoFit/>
          </a:bodyPr>
          <a:lstStyle/>
          <a:p>
            <a:pPr algn="ctr">
              <a:lnSpc>
                <a:spcPts val="2000"/>
              </a:lnSpc>
            </a:pPr>
            <a:endParaRPr/>
          </a:p>
          <a:p>
            <a:pPr algn="ctr">
              <a:lnSpc>
                <a:spcPts val="2000"/>
              </a:lnSpc>
            </a:pPr>
            <a:r>
              <a:rPr lang="en-US" sz="2000">
                <a:solidFill>
                  <a:srgbClr val="FEBA01"/>
                </a:solidFill>
                <a:latin typeface="Poppins"/>
                <a:ea typeface="Poppins"/>
                <a:cs typeface="Poppins"/>
                <a:sym typeface="Poppins"/>
              </a:rPr>
              <a:t>Validated and Operational in high volume Commercial Workflows.</a:t>
            </a:r>
          </a:p>
          <a:p>
            <a:pPr marL="0" lvl="0" indent="0" algn="ctr">
              <a:lnSpc>
                <a:spcPts val="2000"/>
              </a:lnSpc>
            </a:pPr>
            <a:r>
              <a:rPr lang="en-US" sz="2000">
                <a:solidFill>
                  <a:srgbClr val="FEBA01"/>
                </a:solidFill>
                <a:latin typeface="Poppins"/>
                <a:ea typeface="Poppins"/>
                <a:cs typeface="Poppins"/>
                <a:sym typeface="Poppins"/>
              </a:rPr>
              <a:t>High sensitivity quantification of androgenic and estrogenic activity in complex samples at sub ng/mL levels. </a:t>
            </a:r>
          </a:p>
        </p:txBody>
      </p:sp>
      <p:sp>
        <p:nvSpPr>
          <p:cNvPr id="34" name="TextBox 34"/>
          <p:cNvSpPr txBox="1"/>
          <p:nvPr/>
        </p:nvSpPr>
        <p:spPr>
          <a:xfrm>
            <a:off x="12046184" y="6763905"/>
            <a:ext cx="4593178" cy="1774825"/>
          </a:xfrm>
          <a:prstGeom prst="rect">
            <a:avLst/>
          </a:prstGeom>
        </p:spPr>
        <p:txBody>
          <a:bodyPr lIns="0" tIns="0" rIns="0" bIns="0" rtlCol="0" anchor="t">
            <a:spAutoFit/>
          </a:bodyPr>
          <a:lstStyle/>
          <a:p>
            <a:pPr marL="0" lvl="0" indent="0" algn="ctr">
              <a:lnSpc>
                <a:spcPts val="2000"/>
              </a:lnSpc>
              <a:spcBef>
                <a:spcPct val="0"/>
              </a:spcBef>
            </a:pPr>
            <a:endParaRPr/>
          </a:p>
          <a:p>
            <a:pPr marL="0" lvl="0" indent="0" algn="ctr">
              <a:lnSpc>
                <a:spcPts val="2000"/>
              </a:lnSpc>
              <a:spcBef>
                <a:spcPct val="0"/>
              </a:spcBef>
            </a:pPr>
            <a:r>
              <a:rPr lang="en-US" sz="2000" u="none" strike="noStrike">
                <a:solidFill>
                  <a:srgbClr val="FEBA01"/>
                </a:solidFill>
                <a:latin typeface="Poppins"/>
                <a:ea typeface="Poppins"/>
                <a:cs typeface="Poppins"/>
                <a:sym typeface="Poppins"/>
              </a:rPr>
              <a:t>First-in-class functional lateral flow for hormonal activity. Interpretable results within 15 minutes. Modular with semi-quantitative fluorescence output or qualitative with colorimetric output.</a:t>
            </a:r>
          </a:p>
        </p:txBody>
      </p:sp>
      <p:sp>
        <p:nvSpPr>
          <p:cNvPr id="35" name="TextBox 35"/>
          <p:cNvSpPr txBox="1"/>
          <p:nvPr/>
        </p:nvSpPr>
        <p:spPr>
          <a:xfrm>
            <a:off x="846692" y="1340896"/>
            <a:ext cx="16609306" cy="1215612"/>
          </a:xfrm>
          <a:prstGeom prst="rect">
            <a:avLst/>
          </a:prstGeom>
        </p:spPr>
        <p:txBody>
          <a:bodyPr lIns="0" tIns="0" rIns="0" bIns="0" rtlCol="0" anchor="t">
            <a:spAutoFit/>
          </a:bodyPr>
          <a:lstStyle/>
          <a:p>
            <a:pPr algn="ctr">
              <a:lnSpc>
                <a:spcPts val="4859"/>
              </a:lnSpc>
            </a:pPr>
            <a:r>
              <a:rPr lang="en-US" sz="4417">
                <a:solidFill>
                  <a:srgbClr val="0A0A0A"/>
                </a:solidFill>
                <a:latin typeface="Poppins"/>
                <a:ea typeface="Poppins"/>
                <a:cs typeface="Poppins"/>
                <a:sym typeface="Poppins"/>
              </a:rPr>
              <a:t>TECHNOLOGY APPLICATIONS</a:t>
            </a:r>
          </a:p>
          <a:p>
            <a:pPr marL="0" lvl="0" indent="0" algn="ctr">
              <a:lnSpc>
                <a:spcPts val="4419"/>
              </a:lnSpc>
            </a:pPr>
            <a:r>
              <a:rPr lang="en-US" sz="4017">
                <a:solidFill>
                  <a:srgbClr val="999999"/>
                </a:solidFill>
                <a:latin typeface="Poppins"/>
                <a:ea typeface="Poppins"/>
                <a:cs typeface="Poppins"/>
                <a:sym typeface="Poppins"/>
              </a:rPr>
              <a:t>Agnostic &amp; scalable solutions that work everywhere</a:t>
            </a:r>
          </a:p>
        </p:txBody>
      </p:sp>
      <p:sp>
        <p:nvSpPr>
          <p:cNvPr id="36" name="TextBox 36"/>
          <p:cNvSpPr txBox="1"/>
          <p:nvPr/>
        </p:nvSpPr>
        <p:spPr>
          <a:xfrm>
            <a:off x="3266151" y="3761690"/>
            <a:ext cx="1271290" cy="325500"/>
          </a:xfrm>
          <a:prstGeom prst="rect">
            <a:avLst/>
          </a:prstGeom>
        </p:spPr>
        <p:txBody>
          <a:bodyPr lIns="0" tIns="0" rIns="0" bIns="0" rtlCol="0" anchor="t">
            <a:spAutoFit/>
          </a:bodyPr>
          <a:lstStyle/>
          <a:p>
            <a:pPr algn="ctr">
              <a:lnSpc>
                <a:spcPts val="2534"/>
              </a:lnSpc>
              <a:spcBef>
                <a:spcPct val="0"/>
              </a:spcBef>
            </a:pPr>
            <a:r>
              <a:rPr lang="en-US" sz="1810">
                <a:solidFill>
                  <a:srgbClr val="0A0A0A"/>
                </a:solidFill>
                <a:latin typeface="Poppins"/>
                <a:ea typeface="Poppins"/>
                <a:cs typeface="Poppins"/>
                <a:sym typeface="Poppins"/>
              </a:rPr>
              <a:t>(available)</a:t>
            </a:r>
          </a:p>
        </p:txBody>
      </p:sp>
      <p:sp>
        <p:nvSpPr>
          <p:cNvPr id="37" name="TextBox 37"/>
          <p:cNvSpPr txBox="1"/>
          <p:nvPr/>
        </p:nvSpPr>
        <p:spPr>
          <a:xfrm>
            <a:off x="8277836" y="3761690"/>
            <a:ext cx="1747019" cy="325500"/>
          </a:xfrm>
          <a:prstGeom prst="rect">
            <a:avLst/>
          </a:prstGeom>
        </p:spPr>
        <p:txBody>
          <a:bodyPr lIns="0" tIns="0" rIns="0" bIns="0" rtlCol="0" anchor="t">
            <a:spAutoFit/>
          </a:bodyPr>
          <a:lstStyle/>
          <a:p>
            <a:pPr algn="ctr">
              <a:lnSpc>
                <a:spcPts val="2534"/>
              </a:lnSpc>
              <a:spcBef>
                <a:spcPct val="0"/>
              </a:spcBef>
            </a:pPr>
            <a:r>
              <a:rPr lang="en-US" sz="1810">
                <a:solidFill>
                  <a:srgbClr val="0A0A0A"/>
                </a:solidFill>
                <a:latin typeface="Poppins"/>
                <a:ea typeface="Poppins"/>
                <a:cs typeface="Poppins"/>
                <a:sym typeface="Poppins"/>
              </a:rPr>
              <a:t>(development)</a:t>
            </a:r>
          </a:p>
        </p:txBody>
      </p:sp>
      <p:sp>
        <p:nvSpPr>
          <p:cNvPr id="38" name="TextBox 38"/>
          <p:cNvSpPr txBox="1"/>
          <p:nvPr/>
        </p:nvSpPr>
        <p:spPr>
          <a:xfrm>
            <a:off x="13548780" y="3761690"/>
            <a:ext cx="1747019" cy="325500"/>
          </a:xfrm>
          <a:prstGeom prst="rect">
            <a:avLst/>
          </a:prstGeom>
        </p:spPr>
        <p:txBody>
          <a:bodyPr lIns="0" tIns="0" rIns="0" bIns="0" rtlCol="0" anchor="t">
            <a:spAutoFit/>
          </a:bodyPr>
          <a:lstStyle/>
          <a:p>
            <a:pPr algn="ctr">
              <a:lnSpc>
                <a:spcPts val="2534"/>
              </a:lnSpc>
              <a:spcBef>
                <a:spcPct val="0"/>
              </a:spcBef>
            </a:pPr>
            <a:r>
              <a:rPr lang="en-US" sz="1810">
                <a:solidFill>
                  <a:srgbClr val="0A0A0A"/>
                </a:solidFill>
                <a:latin typeface="Poppins"/>
                <a:ea typeface="Poppins"/>
                <a:cs typeface="Poppins"/>
                <a:sym typeface="Poppins"/>
              </a:rPr>
              <a:t>(development)</a:t>
            </a:r>
          </a:p>
        </p:txBody>
      </p:sp>
      <p:grpSp>
        <p:nvGrpSpPr>
          <p:cNvPr id="39" name="Group 39"/>
          <p:cNvGrpSpPr/>
          <p:nvPr/>
        </p:nvGrpSpPr>
        <p:grpSpPr>
          <a:xfrm>
            <a:off x="1583265" y="4211369"/>
            <a:ext cx="4593178" cy="2495386"/>
            <a:chOff x="0" y="0"/>
            <a:chExt cx="1209726" cy="657221"/>
          </a:xfrm>
        </p:grpSpPr>
        <p:sp>
          <p:nvSpPr>
            <p:cNvPr id="40" name="Freeform 40"/>
            <p:cNvSpPr/>
            <p:nvPr/>
          </p:nvSpPr>
          <p:spPr>
            <a:xfrm>
              <a:off x="0" y="0"/>
              <a:ext cx="1209726" cy="657221"/>
            </a:xfrm>
            <a:custGeom>
              <a:avLst/>
              <a:gdLst/>
              <a:ahLst/>
              <a:cxnLst/>
              <a:rect l="l" t="t" r="r" b="b"/>
              <a:pathLst>
                <a:path w="1209726" h="657221">
                  <a:moveTo>
                    <a:pt x="0" y="0"/>
                  </a:moveTo>
                  <a:lnTo>
                    <a:pt x="1209726" y="0"/>
                  </a:lnTo>
                  <a:lnTo>
                    <a:pt x="1209726" y="657221"/>
                  </a:lnTo>
                  <a:lnTo>
                    <a:pt x="0" y="657221"/>
                  </a:lnTo>
                  <a:close/>
                </a:path>
              </a:pathLst>
            </a:custGeom>
            <a:solidFill>
              <a:srgbClr val="0096FF"/>
            </a:solidFill>
          </p:spPr>
        </p:sp>
        <p:sp>
          <p:nvSpPr>
            <p:cNvPr id="41" name="TextBox 41"/>
            <p:cNvSpPr txBox="1"/>
            <p:nvPr/>
          </p:nvSpPr>
          <p:spPr>
            <a:xfrm>
              <a:off x="0" y="47625"/>
              <a:ext cx="1209726" cy="609596"/>
            </a:xfrm>
            <a:prstGeom prst="rect">
              <a:avLst/>
            </a:prstGeom>
          </p:spPr>
          <p:txBody>
            <a:bodyPr lIns="50800" tIns="50800" rIns="50800" bIns="50800" rtlCol="0" anchor="ctr"/>
            <a:lstStyle/>
            <a:p>
              <a:pPr algn="ctr">
                <a:lnSpc>
                  <a:spcPts val="1629"/>
                </a:lnSpc>
              </a:pPr>
              <a:endParaRPr/>
            </a:p>
          </p:txBody>
        </p:sp>
      </p:grpSp>
      <p:sp>
        <p:nvSpPr>
          <p:cNvPr id="42" name="Freeform 42"/>
          <p:cNvSpPr/>
          <p:nvPr/>
        </p:nvSpPr>
        <p:spPr>
          <a:xfrm>
            <a:off x="2011802" y="3044156"/>
            <a:ext cx="3710224" cy="3710224"/>
          </a:xfrm>
          <a:custGeom>
            <a:avLst/>
            <a:gdLst/>
            <a:ahLst/>
            <a:cxnLst/>
            <a:rect l="l" t="t" r="r" b="b"/>
            <a:pathLst>
              <a:path w="3710224" h="3710224">
                <a:moveTo>
                  <a:pt x="0" y="0"/>
                </a:moveTo>
                <a:lnTo>
                  <a:pt x="3710224" y="0"/>
                </a:lnTo>
                <a:lnTo>
                  <a:pt x="3710224" y="3710224"/>
                </a:lnTo>
                <a:lnTo>
                  <a:pt x="0" y="3710224"/>
                </a:lnTo>
                <a:lnTo>
                  <a:pt x="0" y="0"/>
                </a:lnTo>
                <a:close/>
              </a:path>
            </a:pathLst>
          </a:custGeom>
          <a:blipFill>
            <a:blip r:embed="rId6"/>
            <a:stretch>
              <a:fillRect/>
            </a:stretch>
          </a:blipFill>
        </p:spPr>
      </p:sp>
      <p:grpSp>
        <p:nvGrpSpPr>
          <p:cNvPr id="43" name="Group 43"/>
          <p:cNvGrpSpPr/>
          <p:nvPr/>
        </p:nvGrpSpPr>
        <p:grpSpPr>
          <a:xfrm>
            <a:off x="12046184" y="4258994"/>
            <a:ext cx="4593178" cy="2495386"/>
            <a:chOff x="0" y="0"/>
            <a:chExt cx="1209726" cy="657221"/>
          </a:xfrm>
        </p:grpSpPr>
        <p:sp>
          <p:nvSpPr>
            <p:cNvPr id="44" name="Freeform 44"/>
            <p:cNvSpPr/>
            <p:nvPr/>
          </p:nvSpPr>
          <p:spPr>
            <a:xfrm>
              <a:off x="0" y="0"/>
              <a:ext cx="1209726" cy="657221"/>
            </a:xfrm>
            <a:custGeom>
              <a:avLst/>
              <a:gdLst/>
              <a:ahLst/>
              <a:cxnLst/>
              <a:rect l="l" t="t" r="r" b="b"/>
              <a:pathLst>
                <a:path w="1209726" h="657221">
                  <a:moveTo>
                    <a:pt x="0" y="0"/>
                  </a:moveTo>
                  <a:lnTo>
                    <a:pt x="1209726" y="0"/>
                  </a:lnTo>
                  <a:lnTo>
                    <a:pt x="1209726" y="657221"/>
                  </a:lnTo>
                  <a:lnTo>
                    <a:pt x="0" y="657221"/>
                  </a:lnTo>
                  <a:close/>
                </a:path>
              </a:pathLst>
            </a:custGeom>
            <a:solidFill>
              <a:srgbClr val="0096FF"/>
            </a:solidFill>
          </p:spPr>
        </p:sp>
        <p:sp>
          <p:nvSpPr>
            <p:cNvPr id="45" name="TextBox 45"/>
            <p:cNvSpPr txBox="1"/>
            <p:nvPr/>
          </p:nvSpPr>
          <p:spPr>
            <a:xfrm>
              <a:off x="0" y="47625"/>
              <a:ext cx="1209726" cy="609596"/>
            </a:xfrm>
            <a:prstGeom prst="rect">
              <a:avLst/>
            </a:prstGeom>
          </p:spPr>
          <p:txBody>
            <a:bodyPr lIns="50800" tIns="50800" rIns="50800" bIns="50800" rtlCol="0" anchor="ctr"/>
            <a:lstStyle/>
            <a:p>
              <a:pPr algn="ctr">
                <a:lnSpc>
                  <a:spcPts val="1629"/>
                </a:lnSpc>
              </a:pPr>
              <a:endParaRPr/>
            </a:p>
          </p:txBody>
        </p:sp>
      </p:grpSp>
      <p:sp>
        <p:nvSpPr>
          <p:cNvPr id="46" name="Freeform 46"/>
          <p:cNvSpPr/>
          <p:nvPr/>
        </p:nvSpPr>
        <p:spPr>
          <a:xfrm>
            <a:off x="13057145" y="4211369"/>
            <a:ext cx="2730289" cy="2730289"/>
          </a:xfrm>
          <a:custGeom>
            <a:avLst/>
            <a:gdLst/>
            <a:ahLst/>
            <a:cxnLst/>
            <a:rect l="l" t="t" r="r" b="b"/>
            <a:pathLst>
              <a:path w="2730289" h="2730289">
                <a:moveTo>
                  <a:pt x="0" y="0"/>
                </a:moveTo>
                <a:lnTo>
                  <a:pt x="2730289" y="0"/>
                </a:lnTo>
                <a:lnTo>
                  <a:pt x="2730289" y="2730289"/>
                </a:lnTo>
                <a:lnTo>
                  <a:pt x="0" y="2730289"/>
                </a:lnTo>
                <a:lnTo>
                  <a:pt x="0" y="0"/>
                </a:lnTo>
                <a:close/>
              </a:path>
            </a:pathLst>
          </a:custGeom>
          <a:blipFill>
            <a:blip r:embed="rId7"/>
            <a:stretch>
              <a:fillRect/>
            </a:stretch>
          </a:blipFill>
        </p:spPr>
      </p:sp>
      <p:grpSp>
        <p:nvGrpSpPr>
          <p:cNvPr id="47" name="Group 47"/>
          <p:cNvGrpSpPr/>
          <p:nvPr/>
        </p:nvGrpSpPr>
        <p:grpSpPr>
          <a:xfrm>
            <a:off x="6845008" y="4211369"/>
            <a:ext cx="4593178" cy="2495386"/>
            <a:chOff x="0" y="0"/>
            <a:chExt cx="1209726" cy="657221"/>
          </a:xfrm>
        </p:grpSpPr>
        <p:sp>
          <p:nvSpPr>
            <p:cNvPr id="48" name="Freeform 48"/>
            <p:cNvSpPr/>
            <p:nvPr/>
          </p:nvSpPr>
          <p:spPr>
            <a:xfrm>
              <a:off x="0" y="0"/>
              <a:ext cx="1209726" cy="657221"/>
            </a:xfrm>
            <a:custGeom>
              <a:avLst/>
              <a:gdLst/>
              <a:ahLst/>
              <a:cxnLst/>
              <a:rect l="l" t="t" r="r" b="b"/>
              <a:pathLst>
                <a:path w="1209726" h="657221">
                  <a:moveTo>
                    <a:pt x="0" y="0"/>
                  </a:moveTo>
                  <a:lnTo>
                    <a:pt x="1209726" y="0"/>
                  </a:lnTo>
                  <a:lnTo>
                    <a:pt x="1209726" y="657221"/>
                  </a:lnTo>
                  <a:lnTo>
                    <a:pt x="0" y="657221"/>
                  </a:lnTo>
                  <a:close/>
                </a:path>
              </a:pathLst>
            </a:custGeom>
            <a:solidFill>
              <a:srgbClr val="FEFEFE"/>
            </a:solidFill>
          </p:spPr>
        </p:sp>
        <p:sp>
          <p:nvSpPr>
            <p:cNvPr id="49" name="TextBox 49"/>
            <p:cNvSpPr txBox="1"/>
            <p:nvPr/>
          </p:nvSpPr>
          <p:spPr>
            <a:xfrm>
              <a:off x="0" y="47625"/>
              <a:ext cx="1209726" cy="609596"/>
            </a:xfrm>
            <a:prstGeom prst="rect">
              <a:avLst/>
            </a:prstGeom>
          </p:spPr>
          <p:txBody>
            <a:bodyPr lIns="50800" tIns="50800" rIns="50800" bIns="50800" rtlCol="0" anchor="ctr"/>
            <a:lstStyle/>
            <a:p>
              <a:pPr algn="ctr">
                <a:lnSpc>
                  <a:spcPts val="1629"/>
                </a:lnSpc>
              </a:pPr>
              <a:endParaRPr/>
            </a:p>
          </p:txBody>
        </p:sp>
      </p:grpSp>
      <p:grpSp>
        <p:nvGrpSpPr>
          <p:cNvPr id="50" name="Group 50"/>
          <p:cNvGrpSpPr/>
          <p:nvPr/>
        </p:nvGrpSpPr>
        <p:grpSpPr>
          <a:xfrm>
            <a:off x="6814724" y="4211369"/>
            <a:ext cx="4593178" cy="2495386"/>
            <a:chOff x="0" y="0"/>
            <a:chExt cx="1209726" cy="657221"/>
          </a:xfrm>
        </p:grpSpPr>
        <p:sp>
          <p:nvSpPr>
            <p:cNvPr id="51" name="Freeform 51"/>
            <p:cNvSpPr/>
            <p:nvPr/>
          </p:nvSpPr>
          <p:spPr>
            <a:xfrm>
              <a:off x="0" y="0"/>
              <a:ext cx="1209726" cy="657221"/>
            </a:xfrm>
            <a:custGeom>
              <a:avLst/>
              <a:gdLst/>
              <a:ahLst/>
              <a:cxnLst/>
              <a:rect l="l" t="t" r="r" b="b"/>
              <a:pathLst>
                <a:path w="1209726" h="657221">
                  <a:moveTo>
                    <a:pt x="0" y="0"/>
                  </a:moveTo>
                  <a:lnTo>
                    <a:pt x="1209726" y="0"/>
                  </a:lnTo>
                  <a:lnTo>
                    <a:pt x="1209726" y="657221"/>
                  </a:lnTo>
                  <a:lnTo>
                    <a:pt x="0" y="657221"/>
                  </a:lnTo>
                  <a:close/>
                </a:path>
              </a:pathLst>
            </a:custGeom>
            <a:solidFill>
              <a:srgbClr val="0096FF"/>
            </a:solidFill>
          </p:spPr>
        </p:sp>
        <p:sp>
          <p:nvSpPr>
            <p:cNvPr id="52" name="TextBox 52"/>
            <p:cNvSpPr txBox="1"/>
            <p:nvPr/>
          </p:nvSpPr>
          <p:spPr>
            <a:xfrm>
              <a:off x="0" y="47625"/>
              <a:ext cx="1209726" cy="609596"/>
            </a:xfrm>
            <a:prstGeom prst="rect">
              <a:avLst/>
            </a:prstGeom>
          </p:spPr>
          <p:txBody>
            <a:bodyPr lIns="50800" tIns="50800" rIns="50800" bIns="50800" rtlCol="0" anchor="ctr"/>
            <a:lstStyle/>
            <a:p>
              <a:pPr algn="ctr">
                <a:lnSpc>
                  <a:spcPts val="1629"/>
                </a:lnSpc>
              </a:pPr>
              <a:endParaRPr/>
            </a:p>
          </p:txBody>
        </p:sp>
      </p:grpSp>
      <p:sp>
        <p:nvSpPr>
          <p:cNvPr id="53" name="Freeform 53"/>
          <p:cNvSpPr/>
          <p:nvPr/>
        </p:nvSpPr>
        <p:spPr>
          <a:xfrm>
            <a:off x="6984077" y="4138198"/>
            <a:ext cx="2157520" cy="2225858"/>
          </a:xfrm>
          <a:custGeom>
            <a:avLst/>
            <a:gdLst/>
            <a:ahLst/>
            <a:cxnLst/>
            <a:rect l="l" t="t" r="r" b="b"/>
            <a:pathLst>
              <a:path w="2157520" h="2225858">
                <a:moveTo>
                  <a:pt x="0" y="0"/>
                </a:moveTo>
                <a:lnTo>
                  <a:pt x="2157520" y="0"/>
                </a:lnTo>
                <a:lnTo>
                  <a:pt x="2157520" y="2225857"/>
                </a:lnTo>
                <a:lnTo>
                  <a:pt x="0" y="2225857"/>
                </a:lnTo>
                <a:lnTo>
                  <a:pt x="0" y="0"/>
                </a:lnTo>
                <a:close/>
              </a:path>
            </a:pathLst>
          </a:custGeom>
          <a:blipFill>
            <a:blip r:embed="rId8"/>
            <a:stretch>
              <a:fillRect/>
            </a:stretch>
          </a:blipFill>
        </p:spPr>
      </p:sp>
      <p:sp>
        <p:nvSpPr>
          <p:cNvPr id="54" name="Freeform 54"/>
          <p:cNvSpPr/>
          <p:nvPr/>
        </p:nvSpPr>
        <p:spPr>
          <a:xfrm>
            <a:off x="9111313" y="4250273"/>
            <a:ext cx="2504107" cy="2504107"/>
          </a:xfrm>
          <a:custGeom>
            <a:avLst/>
            <a:gdLst/>
            <a:ahLst/>
            <a:cxnLst/>
            <a:rect l="l" t="t" r="r" b="b"/>
            <a:pathLst>
              <a:path w="2504107" h="2504107">
                <a:moveTo>
                  <a:pt x="0" y="0"/>
                </a:moveTo>
                <a:lnTo>
                  <a:pt x="2504107" y="0"/>
                </a:lnTo>
                <a:lnTo>
                  <a:pt x="2504107" y="2504107"/>
                </a:lnTo>
                <a:lnTo>
                  <a:pt x="0" y="2504107"/>
                </a:lnTo>
                <a:lnTo>
                  <a:pt x="0" y="0"/>
                </a:lnTo>
                <a:close/>
              </a:path>
            </a:pathLst>
          </a:custGeom>
          <a:blipFill>
            <a:blip r:embed="rId9"/>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6107690" y="9784152"/>
            <a:ext cx="2180310" cy="502848"/>
            <a:chOff x="0" y="0"/>
            <a:chExt cx="2907080" cy="670464"/>
          </a:xfrm>
        </p:grpSpPr>
        <p:sp>
          <p:nvSpPr>
            <p:cNvPr id="4" name="Freeform 4"/>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3"/>
              <a:stretch>
                <a:fillRect l="-628" r="-67498" b="-607119"/>
              </a:stretch>
            </a:blipFill>
          </p:spPr>
        </p:sp>
        <p:sp>
          <p:nvSpPr>
            <p:cNvPr id="5" name="Freeform 5"/>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4"/>
              <a:stretch>
                <a:fillRect r="-23096" b="-78421"/>
              </a:stretch>
            </a:blipFill>
          </p:spPr>
        </p:sp>
      </p:grpSp>
      <p:sp>
        <p:nvSpPr>
          <p:cNvPr id="6" name="Freeform 6"/>
          <p:cNvSpPr/>
          <p:nvPr/>
        </p:nvSpPr>
        <p:spPr>
          <a:xfrm>
            <a:off x="4772215" y="2226661"/>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5"/>
            <a:stretch>
              <a:fillRect/>
            </a:stretch>
          </a:blipFill>
        </p:spPr>
      </p:sp>
      <p:sp>
        <p:nvSpPr>
          <p:cNvPr id="7" name="TextBox 7"/>
          <p:cNvSpPr txBox="1"/>
          <p:nvPr/>
        </p:nvSpPr>
        <p:spPr>
          <a:xfrm>
            <a:off x="2523261" y="431186"/>
            <a:ext cx="13241477" cy="1195029"/>
          </a:xfrm>
          <a:prstGeom prst="rect">
            <a:avLst/>
          </a:prstGeom>
        </p:spPr>
        <p:txBody>
          <a:bodyPr lIns="0" tIns="0" rIns="0" bIns="0" rtlCol="0" anchor="t">
            <a:spAutoFit/>
          </a:bodyPr>
          <a:lstStyle/>
          <a:p>
            <a:pPr marL="0" lvl="0" indent="0" algn="ctr">
              <a:lnSpc>
                <a:spcPts val="4506"/>
              </a:lnSpc>
            </a:pPr>
            <a:r>
              <a:rPr lang="en-US" sz="4096">
                <a:solidFill>
                  <a:srgbClr val="999999"/>
                </a:solidFill>
                <a:latin typeface="Poppins"/>
                <a:ea typeface="Poppins"/>
                <a:cs typeface="Poppins"/>
                <a:sym typeface="Poppins"/>
              </a:rPr>
              <a:t>insituGen is more sensitive than ELISA and more accessible than GC-MS: </a:t>
            </a:r>
            <a:r>
              <a:rPr lang="en-US" sz="4096">
                <a:solidFill>
                  <a:srgbClr val="000000"/>
                </a:solidFill>
                <a:latin typeface="Poppins"/>
                <a:ea typeface="Poppins"/>
                <a:cs typeface="Poppins"/>
                <a:sym typeface="Poppins"/>
              </a:rPr>
              <a:t>NO DIRECT COMPETITION</a:t>
            </a:r>
            <a:r>
              <a:rPr lang="en-US" sz="4096">
                <a:solidFill>
                  <a:srgbClr val="999999"/>
                </a:solidFill>
                <a:latin typeface="Poppins"/>
                <a:ea typeface="Poppins"/>
                <a:cs typeface="Poppins"/>
                <a:sym typeface="Poppins"/>
              </a:rPr>
              <a:t> </a:t>
            </a:r>
          </a:p>
        </p:txBody>
      </p:sp>
      <p:sp>
        <p:nvSpPr>
          <p:cNvPr id="8" name="TextBox 8"/>
          <p:cNvSpPr txBox="1"/>
          <p:nvPr/>
        </p:nvSpPr>
        <p:spPr>
          <a:xfrm>
            <a:off x="1700780" y="8515422"/>
            <a:ext cx="14886440" cy="1268730"/>
          </a:xfrm>
          <a:prstGeom prst="rect">
            <a:avLst/>
          </a:prstGeom>
        </p:spPr>
        <p:txBody>
          <a:bodyPr lIns="0" tIns="0" rIns="0" bIns="0" rtlCol="0" anchor="t">
            <a:spAutoFit/>
          </a:bodyPr>
          <a:lstStyle/>
          <a:p>
            <a:pPr algn="ctr">
              <a:lnSpc>
                <a:spcPts val="2519"/>
              </a:lnSpc>
              <a:spcBef>
                <a:spcPct val="0"/>
              </a:spcBef>
            </a:pPr>
            <a:r>
              <a:rPr lang="en-US" sz="1799">
                <a:solidFill>
                  <a:srgbClr val="999999"/>
                </a:solidFill>
                <a:latin typeface="Poppins"/>
                <a:ea typeface="Poppins"/>
                <a:cs typeface="Poppins"/>
                <a:sym typeface="Poppins"/>
              </a:rPr>
              <a:t>Commercial immunoassays lack sensitivity, while mass spectrometry, though more accurate, requires specialized equipment and is expensive and not readily available. Both methods can’t detect unknown steroids and can’t measure functional activity of steroids. </a:t>
            </a:r>
            <a:r>
              <a:rPr lang="en-US" sz="1799" b="1">
                <a:solidFill>
                  <a:srgbClr val="FEBA01"/>
                </a:solidFill>
                <a:latin typeface="Poppins Bold"/>
                <a:ea typeface="Poppins Bold"/>
                <a:cs typeface="Poppins Bold"/>
                <a:sym typeface="Poppins Bold"/>
              </a:rPr>
              <a:t>InsituGen’s technology detects unknown steroids (including phytosteroids and steroid mimical chemicals) and captures their functional effects. This gives a clear picture of whether physiologically relevant hormone-like activity is present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a:stretch>
          </a:blipFill>
        </p:spPr>
      </p:sp>
      <p:grpSp>
        <p:nvGrpSpPr>
          <p:cNvPr id="3" name="Group 3"/>
          <p:cNvGrpSpPr/>
          <p:nvPr/>
        </p:nvGrpSpPr>
        <p:grpSpPr>
          <a:xfrm>
            <a:off x="16107690" y="9784152"/>
            <a:ext cx="2180310" cy="502848"/>
            <a:chOff x="0" y="0"/>
            <a:chExt cx="2907080" cy="670464"/>
          </a:xfrm>
        </p:grpSpPr>
        <p:sp>
          <p:nvSpPr>
            <p:cNvPr id="4" name="Freeform 4"/>
            <p:cNvSpPr/>
            <p:nvPr/>
          </p:nvSpPr>
          <p:spPr>
            <a:xfrm>
              <a:off x="0" y="0"/>
              <a:ext cx="2907080" cy="670464"/>
            </a:xfrm>
            <a:custGeom>
              <a:avLst/>
              <a:gdLst/>
              <a:ahLst/>
              <a:cxnLst/>
              <a:rect l="l" t="t" r="r" b="b"/>
              <a:pathLst>
                <a:path w="2907080" h="670464">
                  <a:moveTo>
                    <a:pt x="0" y="0"/>
                  </a:moveTo>
                  <a:lnTo>
                    <a:pt x="2907080" y="0"/>
                  </a:lnTo>
                  <a:lnTo>
                    <a:pt x="2907080" y="670464"/>
                  </a:lnTo>
                  <a:lnTo>
                    <a:pt x="0" y="670464"/>
                  </a:lnTo>
                  <a:lnTo>
                    <a:pt x="0" y="0"/>
                  </a:lnTo>
                  <a:close/>
                </a:path>
              </a:pathLst>
            </a:custGeom>
            <a:blipFill>
              <a:blip r:embed="rId3"/>
              <a:stretch>
                <a:fillRect l="-628" r="-67498" b="-607119"/>
              </a:stretch>
            </a:blipFill>
          </p:spPr>
        </p:sp>
        <p:sp>
          <p:nvSpPr>
            <p:cNvPr id="5" name="Freeform 5"/>
            <p:cNvSpPr/>
            <p:nvPr/>
          </p:nvSpPr>
          <p:spPr>
            <a:xfrm>
              <a:off x="158614" y="65800"/>
              <a:ext cx="2612160" cy="539001"/>
            </a:xfrm>
            <a:custGeom>
              <a:avLst/>
              <a:gdLst/>
              <a:ahLst/>
              <a:cxnLst/>
              <a:rect l="l" t="t" r="r" b="b"/>
              <a:pathLst>
                <a:path w="2612160" h="539001">
                  <a:moveTo>
                    <a:pt x="0" y="0"/>
                  </a:moveTo>
                  <a:lnTo>
                    <a:pt x="2612160" y="0"/>
                  </a:lnTo>
                  <a:lnTo>
                    <a:pt x="2612160" y="539000"/>
                  </a:lnTo>
                  <a:lnTo>
                    <a:pt x="0" y="539000"/>
                  </a:lnTo>
                  <a:lnTo>
                    <a:pt x="0" y="0"/>
                  </a:lnTo>
                  <a:close/>
                </a:path>
              </a:pathLst>
            </a:custGeom>
            <a:blipFill>
              <a:blip r:embed="rId4"/>
              <a:stretch>
                <a:fillRect r="-23096" b="-78421"/>
              </a:stretch>
            </a:blipFill>
          </p:spPr>
        </p:sp>
      </p:grpSp>
      <p:sp>
        <p:nvSpPr>
          <p:cNvPr id="6" name="TextBox 6"/>
          <p:cNvSpPr txBox="1"/>
          <p:nvPr/>
        </p:nvSpPr>
        <p:spPr>
          <a:xfrm>
            <a:off x="4657024" y="455541"/>
            <a:ext cx="9401615" cy="1075691"/>
          </a:xfrm>
          <a:prstGeom prst="rect">
            <a:avLst/>
          </a:prstGeom>
        </p:spPr>
        <p:txBody>
          <a:bodyPr lIns="0" tIns="0" rIns="0" bIns="0" rtlCol="0" anchor="t">
            <a:spAutoFit/>
          </a:bodyPr>
          <a:lstStyle/>
          <a:p>
            <a:pPr algn="l">
              <a:lnSpc>
                <a:spcPts val="7280"/>
              </a:lnSpc>
            </a:pPr>
            <a:r>
              <a:rPr lang="en-US" sz="8000">
                <a:solidFill>
                  <a:srgbClr val="0A0A0A"/>
                </a:solidFill>
                <a:latin typeface="Poppins"/>
                <a:ea typeface="Poppins"/>
                <a:cs typeface="Poppins"/>
                <a:sym typeface="Poppins"/>
              </a:rPr>
              <a:t>Hormone Health      </a:t>
            </a:r>
          </a:p>
        </p:txBody>
      </p:sp>
      <p:grpSp>
        <p:nvGrpSpPr>
          <p:cNvPr id="7" name="Group 7"/>
          <p:cNvGrpSpPr/>
          <p:nvPr/>
        </p:nvGrpSpPr>
        <p:grpSpPr>
          <a:xfrm>
            <a:off x="1003046" y="3993830"/>
            <a:ext cx="3839505" cy="4093734"/>
            <a:chOff x="0" y="0"/>
            <a:chExt cx="1452296" cy="1548459"/>
          </a:xfrm>
        </p:grpSpPr>
        <p:sp>
          <p:nvSpPr>
            <p:cNvPr id="8" name="Freeform 8"/>
            <p:cNvSpPr/>
            <p:nvPr/>
          </p:nvSpPr>
          <p:spPr>
            <a:xfrm>
              <a:off x="0" y="0"/>
              <a:ext cx="1452296" cy="1548459"/>
            </a:xfrm>
            <a:custGeom>
              <a:avLst/>
              <a:gdLst/>
              <a:ahLst/>
              <a:cxnLst/>
              <a:rect l="l" t="t" r="r" b="b"/>
              <a:pathLst>
                <a:path w="1452296" h="1548459">
                  <a:moveTo>
                    <a:pt x="18147" y="0"/>
                  </a:moveTo>
                  <a:lnTo>
                    <a:pt x="1434149" y="0"/>
                  </a:lnTo>
                  <a:cubicBezTo>
                    <a:pt x="1444172" y="0"/>
                    <a:pt x="1452296" y="8125"/>
                    <a:pt x="1452296" y="18147"/>
                  </a:cubicBezTo>
                  <a:lnTo>
                    <a:pt x="1452296" y="1530311"/>
                  </a:lnTo>
                  <a:cubicBezTo>
                    <a:pt x="1452296" y="1540334"/>
                    <a:pt x="1444172" y="1548459"/>
                    <a:pt x="1434149" y="1548459"/>
                  </a:cubicBezTo>
                  <a:lnTo>
                    <a:pt x="18147" y="1548459"/>
                  </a:lnTo>
                  <a:cubicBezTo>
                    <a:pt x="13334" y="1548459"/>
                    <a:pt x="8719" y="1546547"/>
                    <a:pt x="5315" y="1543143"/>
                  </a:cubicBezTo>
                  <a:cubicBezTo>
                    <a:pt x="1912" y="1539740"/>
                    <a:pt x="0" y="1535124"/>
                    <a:pt x="0" y="1530311"/>
                  </a:cubicBezTo>
                  <a:lnTo>
                    <a:pt x="0" y="18147"/>
                  </a:lnTo>
                  <a:cubicBezTo>
                    <a:pt x="0" y="8125"/>
                    <a:pt x="8125" y="0"/>
                    <a:pt x="18147" y="0"/>
                  </a:cubicBezTo>
                  <a:close/>
                </a:path>
              </a:pathLst>
            </a:custGeom>
            <a:solidFill>
              <a:srgbClr val="0C8FB7"/>
            </a:solidFill>
          </p:spPr>
        </p:sp>
        <p:sp>
          <p:nvSpPr>
            <p:cNvPr id="9" name="TextBox 9"/>
            <p:cNvSpPr txBox="1"/>
            <p:nvPr/>
          </p:nvSpPr>
          <p:spPr>
            <a:xfrm>
              <a:off x="0" y="-57150"/>
              <a:ext cx="1452296" cy="1605609"/>
            </a:xfrm>
            <a:prstGeom prst="rect">
              <a:avLst/>
            </a:prstGeom>
          </p:spPr>
          <p:txBody>
            <a:bodyPr lIns="35372" tIns="35372" rIns="35372" bIns="35372" rtlCol="0" anchor="ctr"/>
            <a:lstStyle/>
            <a:p>
              <a:pPr algn="ctr">
                <a:lnSpc>
                  <a:spcPts val="2520"/>
                </a:lnSpc>
              </a:pPr>
              <a:endParaRPr/>
            </a:p>
          </p:txBody>
        </p:sp>
      </p:grpSp>
      <p:sp>
        <p:nvSpPr>
          <p:cNvPr id="10" name="TextBox 10"/>
          <p:cNvSpPr txBox="1"/>
          <p:nvPr/>
        </p:nvSpPr>
        <p:spPr>
          <a:xfrm>
            <a:off x="1852498" y="7329611"/>
            <a:ext cx="2016565" cy="226069"/>
          </a:xfrm>
          <a:prstGeom prst="rect">
            <a:avLst/>
          </a:prstGeom>
        </p:spPr>
        <p:txBody>
          <a:bodyPr lIns="0" tIns="0" rIns="0" bIns="0" rtlCol="0" anchor="t">
            <a:spAutoFit/>
          </a:bodyPr>
          <a:lstStyle/>
          <a:p>
            <a:pPr algn="ctr">
              <a:lnSpc>
                <a:spcPts val="1584"/>
              </a:lnSpc>
            </a:pPr>
            <a:r>
              <a:rPr lang="en-US" sz="1741" spc="17">
                <a:solidFill>
                  <a:srgbClr val="FEFEFE"/>
                </a:solidFill>
                <a:latin typeface="Poppins"/>
                <a:ea typeface="Poppins"/>
                <a:cs typeface="Poppins"/>
                <a:sym typeface="Poppins"/>
              </a:rPr>
              <a:t>Hormone Health </a:t>
            </a:r>
          </a:p>
        </p:txBody>
      </p:sp>
      <p:sp>
        <p:nvSpPr>
          <p:cNvPr id="11" name="Freeform 11"/>
          <p:cNvSpPr/>
          <p:nvPr/>
        </p:nvSpPr>
        <p:spPr>
          <a:xfrm>
            <a:off x="1110357" y="5007890"/>
            <a:ext cx="3694028" cy="2674052"/>
          </a:xfrm>
          <a:custGeom>
            <a:avLst/>
            <a:gdLst/>
            <a:ahLst/>
            <a:cxnLst/>
            <a:rect l="l" t="t" r="r" b="b"/>
            <a:pathLst>
              <a:path w="3694028" h="2674052">
                <a:moveTo>
                  <a:pt x="0" y="0"/>
                </a:moveTo>
                <a:lnTo>
                  <a:pt x="3694028" y="0"/>
                </a:lnTo>
                <a:lnTo>
                  <a:pt x="3694028" y="2674052"/>
                </a:lnTo>
                <a:lnTo>
                  <a:pt x="0" y="2674052"/>
                </a:lnTo>
                <a:lnTo>
                  <a:pt x="0" y="0"/>
                </a:lnTo>
                <a:close/>
              </a:path>
            </a:pathLst>
          </a:custGeom>
          <a:blipFill>
            <a:blip r:embed="rId5"/>
            <a:stretch>
              <a:fillRect t="-35007" b="-27"/>
            </a:stretch>
          </a:blipFill>
          <a:ln cap="sq">
            <a:noFill/>
            <a:prstDash val="solid"/>
            <a:miter/>
          </a:ln>
        </p:spPr>
      </p:sp>
      <p:sp>
        <p:nvSpPr>
          <p:cNvPr id="12" name="Freeform 12"/>
          <p:cNvSpPr/>
          <p:nvPr/>
        </p:nvSpPr>
        <p:spPr>
          <a:xfrm>
            <a:off x="4029136" y="6947401"/>
            <a:ext cx="813415" cy="770711"/>
          </a:xfrm>
          <a:custGeom>
            <a:avLst/>
            <a:gdLst/>
            <a:ahLst/>
            <a:cxnLst/>
            <a:rect l="l" t="t" r="r" b="b"/>
            <a:pathLst>
              <a:path w="813415" h="770711">
                <a:moveTo>
                  <a:pt x="0" y="0"/>
                </a:moveTo>
                <a:lnTo>
                  <a:pt x="813415" y="0"/>
                </a:lnTo>
                <a:lnTo>
                  <a:pt x="813415" y="770710"/>
                </a:lnTo>
                <a:lnTo>
                  <a:pt x="0" y="770710"/>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13847197" y="3993830"/>
            <a:ext cx="3839505" cy="4093734"/>
            <a:chOff x="0" y="0"/>
            <a:chExt cx="1452296" cy="1548459"/>
          </a:xfrm>
        </p:grpSpPr>
        <p:sp>
          <p:nvSpPr>
            <p:cNvPr id="14" name="Freeform 14"/>
            <p:cNvSpPr/>
            <p:nvPr/>
          </p:nvSpPr>
          <p:spPr>
            <a:xfrm>
              <a:off x="0" y="0"/>
              <a:ext cx="1452296" cy="1548459"/>
            </a:xfrm>
            <a:custGeom>
              <a:avLst/>
              <a:gdLst/>
              <a:ahLst/>
              <a:cxnLst/>
              <a:rect l="l" t="t" r="r" b="b"/>
              <a:pathLst>
                <a:path w="1452296" h="1548459">
                  <a:moveTo>
                    <a:pt x="18147" y="0"/>
                  </a:moveTo>
                  <a:lnTo>
                    <a:pt x="1434149" y="0"/>
                  </a:lnTo>
                  <a:cubicBezTo>
                    <a:pt x="1444172" y="0"/>
                    <a:pt x="1452296" y="8125"/>
                    <a:pt x="1452296" y="18147"/>
                  </a:cubicBezTo>
                  <a:lnTo>
                    <a:pt x="1452296" y="1530311"/>
                  </a:lnTo>
                  <a:cubicBezTo>
                    <a:pt x="1452296" y="1540334"/>
                    <a:pt x="1444172" y="1548459"/>
                    <a:pt x="1434149" y="1548459"/>
                  </a:cubicBezTo>
                  <a:lnTo>
                    <a:pt x="18147" y="1548459"/>
                  </a:lnTo>
                  <a:cubicBezTo>
                    <a:pt x="13334" y="1548459"/>
                    <a:pt x="8719" y="1546547"/>
                    <a:pt x="5315" y="1543143"/>
                  </a:cubicBezTo>
                  <a:cubicBezTo>
                    <a:pt x="1912" y="1539740"/>
                    <a:pt x="0" y="1535124"/>
                    <a:pt x="0" y="1530311"/>
                  </a:cubicBezTo>
                  <a:lnTo>
                    <a:pt x="0" y="18147"/>
                  </a:lnTo>
                  <a:cubicBezTo>
                    <a:pt x="0" y="8125"/>
                    <a:pt x="8125" y="0"/>
                    <a:pt x="18147" y="0"/>
                  </a:cubicBezTo>
                  <a:close/>
                </a:path>
              </a:pathLst>
            </a:custGeom>
            <a:solidFill>
              <a:srgbClr val="0C8FB7"/>
            </a:solidFill>
          </p:spPr>
        </p:sp>
        <p:sp>
          <p:nvSpPr>
            <p:cNvPr id="15" name="TextBox 15"/>
            <p:cNvSpPr txBox="1"/>
            <p:nvPr/>
          </p:nvSpPr>
          <p:spPr>
            <a:xfrm>
              <a:off x="0" y="-57150"/>
              <a:ext cx="1452296" cy="1605609"/>
            </a:xfrm>
            <a:prstGeom prst="rect">
              <a:avLst/>
            </a:prstGeom>
          </p:spPr>
          <p:txBody>
            <a:bodyPr lIns="35372" tIns="35372" rIns="35372" bIns="35372" rtlCol="0" anchor="ctr"/>
            <a:lstStyle/>
            <a:p>
              <a:pPr algn="ctr">
                <a:lnSpc>
                  <a:spcPts val="2520"/>
                </a:lnSpc>
              </a:pPr>
              <a:endParaRPr/>
            </a:p>
          </p:txBody>
        </p:sp>
      </p:grpSp>
      <p:sp>
        <p:nvSpPr>
          <p:cNvPr id="16" name="TextBox 16"/>
          <p:cNvSpPr txBox="1"/>
          <p:nvPr/>
        </p:nvSpPr>
        <p:spPr>
          <a:xfrm>
            <a:off x="14687530" y="7329611"/>
            <a:ext cx="2016565" cy="226069"/>
          </a:xfrm>
          <a:prstGeom prst="rect">
            <a:avLst/>
          </a:prstGeom>
        </p:spPr>
        <p:txBody>
          <a:bodyPr lIns="0" tIns="0" rIns="0" bIns="0" rtlCol="0" anchor="t">
            <a:spAutoFit/>
          </a:bodyPr>
          <a:lstStyle/>
          <a:p>
            <a:pPr algn="ctr">
              <a:lnSpc>
                <a:spcPts val="1584"/>
              </a:lnSpc>
            </a:pPr>
            <a:r>
              <a:rPr lang="en-US" sz="1741" spc="17">
                <a:solidFill>
                  <a:srgbClr val="FFFEFB"/>
                </a:solidFill>
                <a:latin typeface="Poppins"/>
                <a:ea typeface="Poppins"/>
                <a:cs typeface="Poppins"/>
                <a:sym typeface="Poppins"/>
              </a:rPr>
              <a:t>Hormone Health</a:t>
            </a:r>
          </a:p>
        </p:txBody>
      </p:sp>
      <p:sp>
        <p:nvSpPr>
          <p:cNvPr id="17" name="Freeform 17"/>
          <p:cNvSpPr/>
          <p:nvPr/>
        </p:nvSpPr>
        <p:spPr>
          <a:xfrm>
            <a:off x="13928102" y="5075695"/>
            <a:ext cx="3506691" cy="2538442"/>
          </a:xfrm>
          <a:custGeom>
            <a:avLst/>
            <a:gdLst/>
            <a:ahLst/>
            <a:cxnLst/>
            <a:rect l="l" t="t" r="r" b="b"/>
            <a:pathLst>
              <a:path w="3506691" h="2538442">
                <a:moveTo>
                  <a:pt x="0" y="0"/>
                </a:moveTo>
                <a:lnTo>
                  <a:pt x="3506691" y="0"/>
                </a:lnTo>
                <a:lnTo>
                  <a:pt x="3506691" y="2538442"/>
                </a:lnTo>
                <a:lnTo>
                  <a:pt x="0" y="2538442"/>
                </a:lnTo>
                <a:lnTo>
                  <a:pt x="0" y="0"/>
                </a:lnTo>
                <a:close/>
              </a:path>
            </a:pathLst>
          </a:custGeom>
          <a:blipFill>
            <a:blip r:embed="rId5"/>
            <a:stretch>
              <a:fillRect t="-35035"/>
            </a:stretch>
          </a:blipFill>
          <a:ln cap="sq">
            <a:noFill/>
            <a:prstDash val="solid"/>
            <a:miter/>
          </a:ln>
        </p:spPr>
      </p:sp>
      <p:sp>
        <p:nvSpPr>
          <p:cNvPr id="18" name="TextBox 18"/>
          <p:cNvSpPr txBox="1"/>
          <p:nvPr/>
        </p:nvSpPr>
        <p:spPr>
          <a:xfrm>
            <a:off x="16344099" y="6592679"/>
            <a:ext cx="719991" cy="246323"/>
          </a:xfrm>
          <a:prstGeom prst="rect">
            <a:avLst/>
          </a:prstGeom>
        </p:spPr>
        <p:txBody>
          <a:bodyPr lIns="0" tIns="0" rIns="0" bIns="0" rtlCol="0" anchor="t">
            <a:spAutoFit/>
          </a:bodyPr>
          <a:lstStyle/>
          <a:p>
            <a:pPr algn="l">
              <a:lnSpc>
                <a:spcPts val="908"/>
              </a:lnSpc>
            </a:pPr>
            <a:r>
              <a:rPr lang="en-US" sz="998" spc="9">
                <a:solidFill>
                  <a:srgbClr val="002D50"/>
                </a:solidFill>
                <a:latin typeface="Poppins"/>
                <a:ea typeface="Poppins"/>
                <a:cs typeface="Poppins"/>
                <a:sym typeface="Poppins"/>
              </a:rPr>
              <a:t>Hormone</a:t>
            </a:r>
          </a:p>
          <a:p>
            <a:pPr algn="l">
              <a:lnSpc>
                <a:spcPts val="908"/>
              </a:lnSpc>
            </a:pPr>
            <a:r>
              <a:rPr lang="en-US" sz="998" spc="9">
                <a:solidFill>
                  <a:srgbClr val="002D50"/>
                </a:solidFill>
                <a:latin typeface="Poppins"/>
                <a:ea typeface="Poppins"/>
                <a:cs typeface="Poppins"/>
                <a:sym typeface="Poppins"/>
              </a:rPr>
              <a:t>Health </a:t>
            </a:r>
          </a:p>
        </p:txBody>
      </p:sp>
      <p:sp>
        <p:nvSpPr>
          <p:cNvPr id="19" name="TextBox 19"/>
          <p:cNvSpPr txBox="1"/>
          <p:nvPr/>
        </p:nvSpPr>
        <p:spPr>
          <a:xfrm>
            <a:off x="14811043" y="5482198"/>
            <a:ext cx="952599" cy="263309"/>
          </a:xfrm>
          <a:prstGeom prst="rect">
            <a:avLst/>
          </a:prstGeom>
        </p:spPr>
        <p:txBody>
          <a:bodyPr lIns="0" tIns="0" rIns="0" bIns="0" rtlCol="0" anchor="t">
            <a:spAutoFit/>
          </a:bodyPr>
          <a:lstStyle/>
          <a:p>
            <a:pPr algn="l">
              <a:lnSpc>
                <a:spcPts val="1041"/>
              </a:lnSpc>
            </a:pPr>
            <a:r>
              <a:rPr lang="en-US" sz="801" spc="8">
                <a:solidFill>
                  <a:srgbClr val="000000"/>
                </a:solidFill>
                <a:latin typeface="Poppins"/>
                <a:ea typeface="Poppins"/>
                <a:cs typeface="Poppins"/>
                <a:sym typeface="Poppins"/>
              </a:rPr>
              <a:t>LongevityAnnual</a:t>
            </a:r>
          </a:p>
          <a:p>
            <a:pPr algn="l">
              <a:lnSpc>
                <a:spcPts val="1041"/>
              </a:lnSpc>
            </a:pPr>
            <a:r>
              <a:rPr lang="en-US" sz="801" spc="8">
                <a:solidFill>
                  <a:srgbClr val="0190FB"/>
                </a:solidFill>
                <a:latin typeface="Poppins"/>
                <a:ea typeface="Poppins"/>
                <a:cs typeface="Poppins"/>
                <a:sym typeface="Poppins"/>
              </a:rPr>
              <a:t>Canine </a:t>
            </a:r>
          </a:p>
        </p:txBody>
      </p:sp>
      <p:sp>
        <p:nvSpPr>
          <p:cNvPr id="20" name="Freeform 20"/>
          <p:cNvSpPr/>
          <p:nvPr/>
        </p:nvSpPr>
        <p:spPr>
          <a:xfrm>
            <a:off x="16791137" y="6978888"/>
            <a:ext cx="813415" cy="770711"/>
          </a:xfrm>
          <a:custGeom>
            <a:avLst/>
            <a:gdLst/>
            <a:ahLst/>
            <a:cxnLst/>
            <a:rect l="l" t="t" r="r" b="b"/>
            <a:pathLst>
              <a:path w="813415" h="770711">
                <a:moveTo>
                  <a:pt x="0" y="0"/>
                </a:moveTo>
                <a:lnTo>
                  <a:pt x="813415" y="0"/>
                </a:lnTo>
                <a:lnTo>
                  <a:pt x="813415" y="770711"/>
                </a:lnTo>
                <a:lnTo>
                  <a:pt x="0" y="770711"/>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21" name="TextBox 21"/>
          <p:cNvSpPr txBox="1"/>
          <p:nvPr/>
        </p:nvSpPr>
        <p:spPr>
          <a:xfrm>
            <a:off x="971550" y="4424484"/>
            <a:ext cx="3985235" cy="566198"/>
          </a:xfrm>
          <a:prstGeom prst="rect">
            <a:avLst/>
          </a:prstGeom>
        </p:spPr>
        <p:txBody>
          <a:bodyPr lIns="0" tIns="0" rIns="0" bIns="0" rtlCol="0" anchor="t">
            <a:spAutoFit/>
          </a:bodyPr>
          <a:lstStyle/>
          <a:p>
            <a:pPr algn="ctr">
              <a:lnSpc>
                <a:spcPts val="4013"/>
              </a:lnSpc>
            </a:pPr>
            <a:r>
              <a:rPr lang="en-US" sz="3934" spc="39">
                <a:solidFill>
                  <a:srgbClr val="FEBA01"/>
                </a:solidFill>
                <a:latin typeface="Poppins"/>
                <a:ea typeface="Poppins"/>
                <a:cs typeface="Poppins"/>
                <a:sym typeface="Poppins"/>
              </a:rPr>
              <a:t>NeuterReadyTM</a:t>
            </a:r>
          </a:p>
        </p:txBody>
      </p:sp>
      <p:sp>
        <p:nvSpPr>
          <p:cNvPr id="22" name="TextBox 22"/>
          <p:cNvSpPr txBox="1"/>
          <p:nvPr/>
        </p:nvSpPr>
        <p:spPr>
          <a:xfrm>
            <a:off x="3499948" y="6592679"/>
            <a:ext cx="719991" cy="246323"/>
          </a:xfrm>
          <a:prstGeom prst="rect">
            <a:avLst/>
          </a:prstGeom>
        </p:spPr>
        <p:txBody>
          <a:bodyPr lIns="0" tIns="0" rIns="0" bIns="0" rtlCol="0" anchor="t">
            <a:spAutoFit/>
          </a:bodyPr>
          <a:lstStyle/>
          <a:p>
            <a:pPr algn="l">
              <a:lnSpc>
                <a:spcPts val="908"/>
              </a:lnSpc>
            </a:pPr>
            <a:r>
              <a:rPr lang="en-US" sz="998" spc="9">
                <a:solidFill>
                  <a:srgbClr val="002D50"/>
                </a:solidFill>
                <a:latin typeface="Poppins"/>
                <a:ea typeface="Poppins"/>
                <a:cs typeface="Poppins"/>
                <a:sym typeface="Poppins"/>
              </a:rPr>
              <a:t>Hormone</a:t>
            </a:r>
          </a:p>
          <a:p>
            <a:pPr algn="l">
              <a:lnSpc>
                <a:spcPts val="908"/>
              </a:lnSpc>
            </a:pPr>
            <a:r>
              <a:rPr lang="en-US" sz="998" spc="9">
                <a:solidFill>
                  <a:srgbClr val="002D50"/>
                </a:solidFill>
                <a:latin typeface="Poppins"/>
                <a:ea typeface="Poppins"/>
                <a:cs typeface="Poppins"/>
                <a:sym typeface="Poppins"/>
              </a:rPr>
              <a:t>Health </a:t>
            </a:r>
          </a:p>
        </p:txBody>
      </p:sp>
      <p:sp>
        <p:nvSpPr>
          <p:cNvPr id="23" name="TextBox 23"/>
          <p:cNvSpPr txBox="1"/>
          <p:nvPr/>
        </p:nvSpPr>
        <p:spPr>
          <a:xfrm rot="-98702">
            <a:off x="1966662" y="5488532"/>
            <a:ext cx="739035" cy="256780"/>
          </a:xfrm>
          <a:prstGeom prst="rect">
            <a:avLst/>
          </a:prstGeom>
        </p:spPr>
        <p:txBody>
          <a:bodyPr lIns="0" tIns="0" rIns="0" bIns="0" rtlCol="0" anchor="t">
            <a:spAutoFit/>
          </a:bodyPr>
          <a:lstStyle/>
          <a:p>
            <a:pPr algn="l">
              <a:lnSpc>
                <a:spcPts val="1015"/>
              </a:lnSpc>
            </a:pPr>
            <a:r>
              <a:rPr lang="en-US" sz="781" spc="7">
                <a:solidFill>
                  <a:srgbClr val="002D50"/>
                </a:solidFill>
                <a:latin typeface="Poppins"/>
                <a:ea typeface="Poppins"/>
                <a:cs typeface="Poppins"/>
                <a:sym typeface="Poppins"/>
              </a:rPr>
              <a:t>NeuterReady™</a:t>
            </a:r>
          </a:p>
          <a:p>
            <a:pPr algn="l">
              <a:lnSpc>
                <a:spcPts val="1015"/>
              </a:lnSpc>
            </a:pPr>
            <a:r>
              <a:rPr lang="en-US" sz="781" spc="7">
                <a:solidFill>
                  <a:srgbClr val="0190FB"/>
                </a:solidFill>
                <a:latin typeface="Poppins"/>
                <a:ea typeface="Poppins"/>
                <a:cs typeface="Poppins"/>
                <a:sym typeface="Poppins"/>
              </a:rPr>
              <a:t>Canine </a:t>
            </a:r>
          </a:p>
        </p:txBody>
      </p:sp>
      <p:grpSp>
        <p:nvGrpSpPr>
          <p:cNvPr id="24" name="Group 24"/>
          <p:cNvGrpSpPr/>
          <p:nvPr/>
        </p:nvGrpSpPr>
        <p:grpSpPr>
          <a:xfrm>
            <a:off x="5385410" y="3993830"/>
            <a:ext cx="3839505" cy="4093734"/>
            <a:chOff x="0" y="0"/>
            <a:chExt cx="1452296" cy="1548459"/>
          </a:xfrm>
        </p:grpSpPr>
        <p:sp>
          <p:nvSpPr>
            <p:cNvPr id="25" name="Freeform 25"/>
            <p:cNvSpPr/>
            <p:nvPr/>
          </p:nvSpPr>
          <p:spPr>
            <a:xfrm>
              <a:off x="0" y="0"/>
              <a:ext cx="1452296" cy="1548459"/>
            </a:xfrm>
            <a:custGeom>
              <a:avLst/>
              <a:gdLst/>
              <a:ahLst/>
              <a:cxnLst/>
              <a:rect l="l" t="t" r="r" b="b"/>
              <a:pathLst>
                <a:path w="1452296" h="1548459">
                  <a:moveTo>
                    <a:pt x="18147" y="0"/>
                  </a:moveTo>
                  <a:lnTo>
                    <a:pt x="1434149" y="0"/>
                  </a:lnTo>
                  <a:cubicBezTo>
                    <a:pt x="1444172" y="0"/>
                    <a:pt x="1452296" y="8125"/>
                    <a:pt x="1452296" y="18147"/>
                  </a:cubicBezTo>
                  <a:lnTo>
                    <a:pt x="1452296" y="1530311"/>
                  </a:lnTo>
                  <a:cubicBezTo>
                    <a:pt x="1452296" y="1540334"/>
                    <a:pt x="1444172" y="1548459"/>
                    <a:pt x="1434149" y="1548459"/>
                  </a:cubicBezTo>
                  <a:lnTo>
                    <a:pt x="18147" y="1548459"/>
                  </a:lnTo>
                  <a:cubicBezTo>
                    <a:pt x="13334" y="1548459"/>
                    <a:pt x="8719" y="1546547"/>
                    <a:pt x="5315" y="1543143"/>
                  </a:cubicBezTo>
                  <a:cubicBezTo>
                    <a:pt x="1912" y="1539740"/>
                    <a:pt x="0" y="1535124"/>
                    <a:pt x="0" y="1530311"/>
                  </a:cubicBezTo>
                  <a:lnTo>
                    <a:pt x="0" y="18147"/>
                  </a:lnTo>
                  <a:cubicBezTo>
                    <a:pt x="0" y="8125"/>
                    <a:pt x="8125" y="0"/>
                    <a:pt x="18147" y="0"/>
                  </a:cubicBezTo>
                  <a:close/>
                </a:path>
              </a:pathLst>
            </a:custGeom>
            <a:solidFill>
              <a:srgbClr val="0C8FB7"/>
            </a:solidFill>
          </p:spPr>
        </p:sp>
        <p:sp>
          <p:nvSpPr>
            <p:cNvPr id="26" name="TextBox 26"/>
            <p:cNvSpPr txBox="1"/>
            <p:nvPr/>
          </p:nvSpPr>
          <p:spPr>
            <a:xfrm>
              <a:off x="0" y="-57150"/>
              <a:ext cx="1452296" cy="1605609"/>
            </a:xfrm>
            <a:prstGeom prst="rect">
              <a:avLst/>
            </a:prstGeom>
          </p:spPr>
          <p:txBody>
            <a:bodyPr lIns="35372" tIns="35372" rIns="35372" bIns="35372" rtlCol="0" anchor="ctr"/>
            <a:lstStyle/>
            <a:p>
              <a:pPr algn="ctr">
                <a:lnSpc>
                  <a:spcPts val="2520"/>
                </a:lnSpc>
              </a:pPr>
              <a:endParaRPr/>
            </a:p>
          </p:txBody>
        </p:sp>
      </p:grpSp>
      <p:sp>
        <p:nvSpPr>
          <p:cNvPr id="27" name="Freeform 27"/>
          <p:cNvSpPr/>
          <p:nvPr/>
        </p:nvSpPr>
        <p:spPr>
          <a:xfrm>
            <a:off x="5803839" y="5462568"/>
            <a:ext cx="2878612" cy="1624738"/>
          </a:xfrm>
          <a:custGeom>
            <a:avLst/>
            <a:gdLst/>
            <a:ahLst/>
            <a:cxnLst/>
            <a:rect l="l" t="t" r="r" b="b"/>
            <a:pathLst>
              <a:path w="2878612" h="1624738">
                <a:moveTo>
                  <a:pt x="0" y="0"/>
                </a:moveTo>
                <a:lnTo>
                  <a:pt x="2878611" y="0"/>
                </a:lnTo>
                <a:lnTo>
                  <a:pt x="2878611" y="1624738"/>
                </a:lnTo>
                <a:lnTo>
                  <a:pt x="0" y="1624738"/>
                </a:lnTo>
                <a:lnTo>
                  <a:pt x="0" y="0"/>
                </a:lnTo>
                <a:close/>
              </a:path>
            </a:pathLst>
          </a:custGeom>
          <a:blipFill>
            <a:blip r:embed="rId7"/>
            <a:stretch>
              <a:fillRect l="-58895" t="-114130" r="-119974" b="-10153"/>
            </a:stretch>
          </a:blipFill>
        </p:spPr>
      </p:sp>
      <p:sp>
        <p:nvSpPr>
          <p:cNvPr id="28" name="TextBox 28"/>
          <p:cNvSpPr txBox="1"/>
          <p:nvPr/>
        </p:nvSpPr>
        <p:spPr>
          <a:xfrm>
            <a:off x="6234862" y="7329611"/>
            <a:ext cx="2016565" cy="226069"/>
          </a:xfrm>
          <a:prstGeom prst="rect">
            <a:avLst/>
          </a:prstGeom>
        </p:spPr>
        <p:txBody>
          <a:bodyPr lIns="0" tIns="0" rIns="0" bIns="0" rtlCol="0" anchor="t">
            <a:spAutoFit/>
          </a:bodyPr>
          <a:lstStyle/>
          <a:p>
            <a:pPr algn="ctr">
              <a:lnSpc>
                <a:spcPts val="1584"/>
              </a:lnSpc>
            </a:pPr>
            <a:r>
              <a:rPr lang="en-US" sz="1741" spc="17">
                <a:solidFill>
                  <a:srgbClr val="FFFEFB"/>
                </a:solidFill>
                <a:latin typeface="Poppins"/>
                <a:ea typeface="Poppins"/>
                <a:cs typeface="Poppins"/>
                <a:sym typeface="Poppins"/>
              </a:rPr>
              <a:t>Hormone Health </a:t>
            </a:r>
          </a:p>
        </p:txBody>
      </p:sp>
      <p:sp>
        <p:nvSpPr>
          <p:cNvPr id="29" name="TextBox 29"/>
          <p:cNvSpPr txBox="1"/>
          <p:nvPr/>
        </p:nvSpPr>
        <p:spPr>
          <a:xfrm>
            <a:off x="5530887" y="4407276"/>
            <a:ext cx="3511547" cy="600614"/>
          </a:xfrm>
          <a:prstGeom prst="rect">
            <a:avLst/>
          </a:prstGeom>
        </p:spPr>
        <p:txBody>
          <a:bodyPr lIns="0" tIns="0" rIns="0" bIns="0" rtlCol="0" anchor="t">
            <a:spAutoFit/>
          </a:bodyPr>
          <a:lstStyle/>
          <a:p>
            <a:pPr algn="ctr">
              <a:lnSpc>
                <a:spcPts val="4274"/>
              </a:lnSpc>
            </a:pPr>
            <a:r>
              <a:rPr lang="en-US" sz="4190" spc="41">
                <a:solidFill>
                  <a:srgbClr val="FEBA01"/>
                </a:solidFill>
                <a:latin typeface="Poppins"/>
                <a:ea typeface="Poppins"/>
                <a:cs typeface="Poppins"/>
                <a:sym typeface="Poppins"/>
              </a:rPr>
              <a:t>SpayReady</a:t>
            </a:r>
          </a:p>
        </p:txBody>
      </p:sp>
      <p:sp>
        <p:nvSpPr>
          <p:cNvPr id="30" name="Freeform 30"/>
          <p:cNvSpPr/>
          <p:nvPr/>
        </p:nvSpPr>
        <p:spPr>
          <a:xfrm>
            <a:off x="8411500" y="6947401"/>
            <a:ext cx="813415" cy="770711"/>
          </a:xfrm>
          <a:custGeom>
            <a:avLst/>
            <a:gdLst/>
            <a:ahLst/>
            <a:cxnLst/>
            <a:rect l="l" t="t" r="r" b="b"/>
            <a:pathLst>
              <a:path w="813415" h="770711">
                <a:moveTo>
                  <a:pt x="0" y="0"/>
                </a:moveTo>
                <a:lnTo>
                  <a:pt x="813415" y="0"/>
                </a:lnTo>
                <a:lnTo>
                  <a:pt x="813415" y="770710"/>
                </a:lnTo>
                <a:lnTo>
                  <a:pt x="0" y="770710"/>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31" name="TextBox 31"/>
          <p:cNvSpPr txBox="1"/>
          <p:nvPr/>
        </p:nvSpPr>
        <p:spPr>
          <a:xfrm>
            <a:off x="7882312" y="6592679"/>
            <a:ext cx="719991" cy="246323"/>
          </a:xfrm>
          <a:prstGeom prst="rect">
            <a:avLst/>
          </a:prstGeom>
        </p:spPr>
        <p:txBody>
          <a:bodyPr lIns="0" tIns="0" rIns="0" bIns="0" rtlCol="0" anchor="t">
            <a:spAutoFit/>
          </a:bodyPr>
          <a:lstStyle/>
          <a:p>
            <a:pPr algn="l">
              <a:lnSpc>
                <a:spcPts val="908"/>
              </a:lnSpc>
            </a:pPr>
            <a:r>
              <a:rPr lang="en-US" sz="998" spc="9">
                <a:solidFill>
                  <a:srgbClr val="002D50"/>
                </a:solidFill>
                <a:latin typeface="Poppins"/>
                <a:ea typeface="Poppins"/>
                <a:cs typeface="Poppins"/>
                <a:sym typeface="Poppins"/>
              </a:rPr>
              <a:t>Hormone</a:t>
            </a:r>
          </a:p>
          <a:p>
            <a:pPr algn="l">
              <a:lnSpc>
                <a:spcPts val="908"/>
              </a:lnSpc>
            </a:pPr>
            <a:r>
              <a:rPr lang="en-US" sz="998" spc="9">
                <a:solidFill>
                  <a:srgbClr val="002D50"/>
                </a:solidFill>
                <a:latin typeface="Poppins"/>
                <a:ea typeface="Poppins"/>
                <a:cs typeface="Poppins"/>
                <a:sym typeface="Poppins"/>
              </a:rPr>
              <a:t>Health </a:t>
            </a:r>
          </a:p>
        </p:txBody>
      </p:sp>
      <p:sp>
        <p:nvSpPr>
          <p:cNvPr id="32" name="TextBox 32"/>
          <p:cNvSpPr txBox="1"/>
          <p:nvPr/>
        </p:nvSpPr>
        <p:spPr>
          <a:xfrm rot="-98702">
            <a:off x="6282352" y="5488661"/>
            <a:ext cx="739035" cy="256523"/>
          </a:xfrm>
          <a:prstGeom prst="rect">
            <a:avLst/>
          </a:prstGeom>
        </p:spPr>
        <p:txBody>
          <a:bodyPr lIns="0" tIns="0" rIns="0" bIns="0" rtlCol="0" anchor="t">
            <a:spAutoFit/>
          </a:bodyPr>
          <a:lstStyle/>
          <a:p>
            <a:pPr algn="l">
              <a:lnSpc>
                <a:spcPts val="1041"/>
              </a:lnSpc>
            </a:pPr>
            <a:r>
              <a:rPr lang="en-US" sz="801" spc="8">
                <a:solidFill>
                  <a:srgbClr val="002D50"/>
                </a:solidFill>
                <a:latin typeface="Poppins"/>
                <a:ea typeface="Poppins"/>
                <a:cs typeface="Poppins"/>
                <a:sym typeface="Poppins"/>
              </a:rPr>
              <a:t>SpayReady</a:t>
            </a:r>
          </a:p>
          <a:p>
            <a:pPr algn="l">
              <a:lnSpc>
                <a:spcPts val="1041"/>
              </a:lnSpc>
            </a:pPr>
            <a:r>
              <a:rPr lang="en-US" sz="801" spc="8">
                <a:solidFill>
                  <a:srgbClr val="0190FB"/>
                </a:solidFill>
                <a:latin typeface="Poppins"/>
                <a:ea typeface="Poppins"/>
                <a:cs typeface="Poppins"/>
                <a:sym typeface="Poppins"/>
              </a:rPr>
              <a:t>Canine </a:t>
            </a:r>
          </a:p>
        </p:txBody>
      </p:sp>
      <p:sp>
        <p:nvSpPr>
          <p:cNvPr id="33" name="TextBox 33"/>
          <p:cNvSpPr txBox="1"/>
          <p:nvPr/>
        </p:nvSpPr>
        <p:spPr>
          <a:xfrm>
            <a:off x="14093005" y="4246910"/>
            <a:ext cx="3511547" cy="1029157"/>
          </a:xfrm>
          <a:prstGeom prst="rect">
            <a:avLst/>
          </a:prstGeom>
        </p:spPr>
        <p:txBody>
          <a:bodyPr lIns="0" tIns="0" rIns="0" bIns="0" rtlCol="0" anchor="t">
            <a:spAutoFit/>
          </a:bodyPr>
          <a:lstStyle/>
          <a:p>
            <a:pPr algn="ctr">
              <a:lnSpc>
                <a:spcPts val="3845"/>
              </a:lnSpc>
            </a:pPr>
            <a:r>
              <a:rPr lang="en-US" sz="3769" spc="37">
                <a:solidFill>
                  <a:srgbClr val="FEBA01"/>
                </a:solidFill>
                <a:latin typeface="Poppins"/>
                <a:ea typeface="Poppins"/>
                <a:cs typeface="Poppins"/>
                <a:sym typeface="Poppins"/>
              </a:rPr>
              <a:t>Longevity</a:t>
            </a:r>
          </a:p>
          <a:p>
            <a:pPr algn="ctr">
              <a:lnSpc>
                <a:spcPts val="3845"/>
              </a:lnSpc>
            </a:pPr>
            <a:r>
              <a:rPr lang="en-US" sz="3769" spc="37">
                <a:solidFill>
                  <a:srgbClr val="FEBA01"/>
                </a:solidFill>
                <a:latin typeface="Poppins"/>
                <a:ea typeface="Poppins"/>
                <a:cs typeface="Poppins"/>
                <a:sym typeface="Poppins"/>
              </a:rPr>
              <a:t>Annual</a:t>
            </a:r>
          </a:p>
        </p:txBody>
      </p:sp>
      <p:sp>
        <p:nvSpPr>
          <p:cNvPr id="34" name="TextBox 34"/>
          <p:cNvSpPr txBox="1"/>
          <p:nvPr/>
        </p:nvSpPr>
        <p:spPr>
          <a:xfrm>
            <a:off x="1003046" y="8363789"/>
            <a:ext cx="3985408" cy="1084072"/>
          </a:xfrm>
          <a:prstGeom prst="rect">
            <a:avLst/>
          </a:prstGeom>
        </p:spPr>
        <p:txBody>
          <a:bodyPr lIns="0" tIns="0" rIns="0" bIns="0" rtlCol="0" anchor="t">
            <a:spAutoFit/>
          </a:bodyPr>
          <a:lstStyle/>
          <a:p>
            <a:pPr algn="ctr">
              <a:lnSpc>
                <a:spcPts val="2834"/>
              </a:lnSpc>
            </a:pPr>
            <a:r>
              <a:rPr lang="en-US" sz="2600" spc="26">
                <a:solidFill>
                  <a:srgbClr val="0190FB"/>
                </a:solidFill>
                <a:latin typeface="Poppins"/>
                <a:ea typeface="Poppins"/>
                <a:cs typeface="Poppins"/>
                <a:sym typeface="Poppins"/>
              </a:rPr>
              <a:t>Male Puppies and Young Dogs</a:t>
            </a:r>
          </a:p>
          <a:p>
            <a:pPr algn="ctr">
              <a:lnSpc>
                <a:spcPts val="2834"/>
              </a:lnSpc>
            </a:pPr>
            <a:r>
              <a:rPr lang="en-US" sz="2600" spc="26">
                <a:solidFill>
                  <a:srgbClr val="0190FB"/>
                </a:solidFill>
                <a:latin typeface="Poppins"/>
                <a:ea typeface="Poppins"/>
                <a:cs typeface="Poppins"/>
                <a:sym typeface="Poppins"/>
              </a:rPr>
              <a:t>Prior to Neuter</a:t>
            </a:r>
          </a:p>
        </p:txBody>
      </p:sp>
      <p:sp>
        <p:nvSpPr>
          <p:cNvPr id="35" name="TextBox 35"/>
          <p:cNvSpPr txBox="1"/>
          <p:nvPr/>
        </p:nvSpPr>
        <p:spPr>
          <a:xfrm>
            <a:off x="5253562" y="8354264"/>
            <a:ext cx="4105338" cy="1137539"/>
          </a:xfrm>
          <a:prstGeom prst="rect">
            <a:avLst/>
          </a:prstGeom>
        </p:spPr>
        <p:txBody>
          <a:bodyPr lIns="0" tIns="0" rIns="0" bIns="0" rtlCol="0" anchor="t">
            <a:spAutoFit/>
          </a:bodyPr>
          <a:lstStyle/>
          <a:p>
            <a:pPr algn="ctr">
              <a:lnSpc>
                <a:spcPts val="2938"/>
              </a:lnSpc>
            </a:pPr>
            <a:r>
              <a:rPr lang="en-US" sz="2600" spc="26">
                <a:solidFill>
                  <a:srgbClr val="0190FB"/>
                </a:solidFill>
                <a:latin typeface="Poppins"/>
                <a:ea typeface="Poppins"/>
                <a:cs typeface="Poppins"/>
                <a:sym typeface="Poppins"/>
              </a:rPr>
              <a:t>Female Puppies and Young Dogs</a:t>
            </a:r>
          </a:p>
          <a:p>
            <a:pPr algn="ctr">
              <a:lnSpc>
                <a:spcPts val="2938"/>
              </a:lnSpc>
            </a:pPr>
            <a:r>
              <a:rPr lang="en-US" sz="2600" spc="26">
                <a:solidFill>
                  <a:srgbClr val="0190FB"/>
                </a:solidFill>
                <a:latin typeface="Poppins"/>
                <a:ea typeface="Poppins"/>
                <a:cs typeface="Poppins"/>
                <a:sym typeface="Poppins"/>
              </a:rPr>
              <a:t>Prior to Spay</a:t>
            </a:r>
          </a:p>
        </p:txBody>
      </p:sp>
      <p:sp>
        <p:nvSpPr>
          <p:cNvPr id="36" name="TextBox 36"/>
          <p:cNvSpPr txBox="1"/>
          <p:nvPr/>
        </p:nvSpPr>
        <p:spPr>
          <a:xfrm>
            <a:off x="13788088" y="8363789"/>
            <a:ext cx="4105338" cy="744093"/>
          </a:xfrm>
          <a:prstGeom prst="rect">
            <a:avLst/>
          </a:prstGeom>
        </p:spPr>
        <p:txBody>
          <a:bodyPr lIns="0" tIns="0" rIns="0" bIns="0" rtlCol="0" anchor="t">
            <a:spAutoFit/>
          </a:bodyPr>
          <a:lstStyle/>
          <a:p>
            <a:pPr algn="ctr">
              <a:lnSpc>
                <a:spcPts val="2886"/>
              </a:lnSpc>
            </a:pPr>
            <a:r>
              <a:rPr lang="en-US" sz="2600" spc="26">
                <a:solidFill>
                  <a:srgbClr val="0190FB"/>
                </a:solidFill>
                <a:latin typeface="Poppins"/>
                <a:ea typeface="Poppins"/>
                <a:cs typeface="Poppins"/>
                <a:sym typeface="Poppins"/>
              </a:rPr>
              <a:t>Routine annual health test for all Dogs</a:t>
            </a:r>
          </a:p>
        </p:txBody>
      </p:sp>
      <p:sp>
        <p:nvSpPr>
          <p:cNvPr id="37" name="TextBox 37"/>
          <p:cNvSpPr txBox="1"/>
          <p:nvPr/>
        </p:nvSpPr>
        <p:spPr>
          <a:xfrm>
            <a:off x="1674895" y="3150482"/>
            <a:ext cx="2530782" cy="842671"/>
          </a:xfrm>
          <a:prstGeom prst="rect">
            <a:avLst/>
          </a:prstGeom>
        </p:spPr>
        <p:txBody>
          <a:bodyPr lIns="0" tIns="0" rIns="0" bIns="0" rtlCol="0" anchor="t">
            <a:spAutoFit/>
          </a:bodyPr>
          <a:lstStyle/>
          <a:p>
            <a:pPr algn="ctr">
              <a:lnSpc>
                <a:spcPts val="6578"/>
              </a:lnSpc>
            </a:pPr>
            <a:r>
              <a:rPr lang="en-US" sz="4698" spc="46">
                <a:solidFill>
                  <a:srgbClr val="0190FB"/>
                </a:solidFill>
                <a:latin typeface="Poppins"/>
                <a:ea typeface="Poppins"/>
                <a:cs typeface="Poppins"/>
                <a:sym typeface="Poppins"/>
              </a:rPr>
              <a:t>2025</a:t>
            </a:r>
          </a:p>
        </p:txBody>
      </p:sp>
      <p:sp>
        <p:nvSpPr>
          <p:cNvPr id="38" name="TextBox 38"/>
          <p:cNvSpPr txBox="1"/>
          <p:nvPr/>
        </p:nvSpPr>
        <p:spPr>
          <a:xfrm>
            <a:off x="6135291" y="3150482"/>
            <a:ext cx="2530782" cy="842671"/>
          </a:xfrm>
          <a:prstGeom prst="rect">
            <a:avLst/>
          </a:prstGeom>
        </p:spPr>
        <p:txBody>
          <a:bodyPr lIns="0" tIns="0" rIns="0" bIns="0" rtlCol="0" anchor="t">
            <a:spAutoFit/>
          </a:bodyPr>
          <a:lstStyle/>
          <a:p>
            <a:pPr algn="ctr">
              <a:lnSpc>
                <a:spcPts val="6578"/>
              </a:lnSpc>
            </a:pPr>
            <a:r>
              <a:rPr lang="en-US" sz="4698" spc="46">
                <a:solidFill>
                  <a:srgbClr val="0190FB"/>
                </a:solidFill>
                <a:latin typeface="Poppins"/>
                <a:ea typeface="Poppins"/>
                <a:cs typeface="Poppins"/>
                <a:sym typeface="Poppins"/>
              </a:rPr>
              <a:t>2026</a:t>
            </a:r>
          </a:p>
        </p:txBody>
      </p:sp>
      <p:sp>
        <p:nvSpPr>
          <p:cNvPr id="39" name="TextBox 39"/>
          <p:cNvSpPr txBox="1"/>
          <p:nvPr/>
        </p:nvSpPr>
        <p:spPr>
          <a:xfrm>
            <a:off x="14474781" y="3150482"/>
            <a:ext cx="2530782" cy="842671"/>
          </a:xfrm>
          <a:prstGeom prst="rect">
            <a:avLst/>
          </a:prstGeom>
        </p:spPr>
        <p:txBody>
          <a:bodyPr lIns="0" tIns="0" rIns="0" bIns="0" rtlCol="0" anchor="t">
            <a:spAutoFit/>
          </a:bodyPr>
          <a:lstStyle/>
          <a:p>
            <a:pPr algn="ctr">
              <a:lnSpc>
                <a:spcPts val="6578"/>
              </a:lnSpc>
            </a:pPr>
            <a:r>
              <a:rPr lang="en-US" sz="4698" spc="46">
                <a:solidFill>
                  <a:srgbClr val="0190FB"/>
                </a:solidFill>
                <a:latin typeface="Poppins"/>
                <a:ea typeface="Poppins"/>
                <a:cs typeface="Poppins"/>
                <a:sym typeface="Poppins"/>
              </a:rPr>
              <a:t>2027</a:t>
            </a:r>
          </a:p>
        </p:txBody>
      </p:sp>
      <p:sp>
        <p:nvSpPr>
          <p:cNvPr id="40" name="TextBox 40"/>
          <p:cNvSpPr txBox="1"/>
          <p:nvPr/>
        </p:nvSpPr>
        <p:spPr>
          <a:xfrm>
            <a:off x="1518787" y="1312317"/>
            <a:ext cx="16004075" cy="1253597"/>
          </a:xfrm>
          <a:prstGeom prst="rect">
            <a:avLst/>
          </a:prstGeom>
        </p:spPr>
        <p:txBody>
          <a:bodyPr lIns="0" tIns="0" rIns="0" bIns="0" rtlCol="0" anchor="t">
            <a:spAutoFit/>
          </a:bodyPr>
          <a:lstStyle/>
          <a:p>
            <a:pPr algn="ctr">
              <a:lnSpc>
                <a:spcPts val="4929"/>
              </a:lnSpc>
            </a:pPr>
            <a:r>
              <a:rPr lang="en-US" sz="3520" spc="35">
                <a:solidFill>
                  <a:srgbClr val="999999"/>
                </a:solidFill>
                <a:latin typeface="Poppins"/>
                <a:ea typeface="Poppins"/>
                <a:cs typeface="Poppins"/>
                <a:sym typeface="Poppins"/>
              </a:rPr>
              <a:t>Revolutionizing pet health monitoring with a comprehensive hormonal health suite of lifestage diagnostics.</a:t>
            </a:r>
          </a:p>
        </p:txBody>
      </p:sp>
      <p:grpSp>
        <p:nvGrpSpPr>
          <p:cNvPr id="41" name="Group 41"/>
          <p:cNvGrpSpPr/>
          <p:nvPr/>
        </p:nvGrpSpPr>
        <p:grpSpPr>
          <a:xfrm>
            <a:off x="9643148" y="3993830"/>
            <a:ext cx="3839505" cy="4093734"/>
            <a:chOff x="0" y="0"/>
            <a:chExt cx="1452296" cy="1548459"/>
          </a:xfrm>
        </p:grpSpPr>
        <p:sp>
          <p:nvSpPr>
            <p:cNvPr id="42" name="Freeform 42"/>
            <p:cNvSpPr/>
            <p:nvPr/>
          </p:nvSpPr>
          <p:spPr>
            <a:xfrm>
              <a:off x="0" y="0"/>
              <a:ext cx="1452296" cy="1548459"/>
            </a:xfrm>
            <a:custGeom>
              <a:avLst/>
              <a:gdLst/>
              <a:ahLst/>
              <a:cxnLst/>
              <a:rect l="l" t="t" r="r" b="b"/>
              <a:pathLst>
                <a:path w="1452296" h="1548459">
                  <a:moveTo>
                    <a:pt x="18147" y="0"/>
                  </a:moveTo>
                  <a:lnTo>
                    <a:pt x="1434149" y="0"/>
                  </a:lnTo>
                  <a:cubicBezTo>
                    <a:pt x="1444172" y="0"/>
                    <a:pt x="1452296" y="8125"/>
                    <a:pt x="1452296" y="18147"/>
                  </a:cubicBezTo>
                  <a:lnTo>
                    <a:pt x="1452296" y="1530311"/>
                  </a:lnTo>
                  <a:cubicBezTo>
                    <a:pt x="1452296" y="1540334"/>
                    <a:pt x="1444172" y="1548459"/>
                    <a:pt x="1434149" y="1548459"/>
                  </a:cubicBezTo>
                  <a:lnTo>
                    <a:pt x="18147" y="1548459"/>
                  </a:lnTo>
                  <a:cubicBezTo>
                    <a:pt x="13334" y="1548459"/>
                    <a:pt x="8719" y="1546547"/>
                    <a:pt x="5315" y="1543143"/>
                  </a:cubicBezTo>
                  <a:cubicBezTo>
                    <a:pt x="1912" y="1539740"/>
                    <a:pt x="0" y="1535124"/>
                    <a:pt x="0" y="1530311"/>
                  </a:cubicBezTo>
                  <a:lnTo>
                    <a:pt x="0" y="18147"/>
                  </a:lnTo>
                  <a:cubicBezTo>
                    <a:pt x="0" y="8125"/>
                    <a:pt x="8125" y="0"/>
                    <a:pt x="18147" y="0"/>
                  </a:cubicBezTo>
                  <a:close/>
                </a:path>
              </a:pathLst>
            </a:custGeom>
            <a:solidFill>
              <a:srgbClr val="0C8FB7"/>
            </a:solidFill>
          </p:spPr>
        </p:sp>
        <p:sp>
          <p:nvSpPr>
            <p:cNvPr id="43" name="TextBox 43"/>
            <p:cNvSpPr txBox="1"/>
            <p:nvPr/>
          </p:nvSpPr>
          <p:spPr>
            <a:xfrm>
              <a:off x="0" y="-57150"/>
              <a:ext cx="1452296" cy="1605609"/>
            </a:xfrm>
            <a:prstGeom prst="rect">
              <a:avLst/>
            </a:prstGeom>
          </p:spPr>
          <p:txBody>
            <a:bodyPr lIns="35372" tIns="35372" rIns="35372" bIns="35372" rtlCol="0" anchor="ctr"/>
            <a:lstStyle/>
            <a:p>
              <a:pPr algn="ctr">
                <a:lnSpc>
                  <a:spcPts val="2520"/>
                </a:lnSpc>
              </a:pPr>
              <a:endParaRPr/>
            </a:p>
          </p:txBody>
        </p:sp>
      </p:grpSp>
      <p:sp>
        <p:nvSpPr>
          <p:cNvPr id="44" name="Freeform 44"/>
          <p:cNvSpPr/>
          <p:nvPr/>
        </p:nvSpPr>
        <p:spPr>
          <a:xfrm>
            <a:off x="10219114" y="5462568"/>
            <a:ext cx="2878612" cy="1624738"/>
          </a:xfrm>
          <a:custGeom>
            <a:avLst/>
            <a:gdLst/>
            <a:ahLst/>
            <a:cxnLst/>
            <a:rect l="l" t="t" r="r" b="b"/>
            <a:pathLst>
              <a:path w="2878612" h="1624738">
                <a:moveTo>
                  <a:pt x="0" y="0"/>
                </a:moveTo>
                <a:lnTo>
                  <a:pt x="2878612" y="0"/>
                </a:lnTo>
                <a:lnTo>
                  <a:pt x="2878612" y="1624738"/>
                </a:lnTo>
                <a:lnTo>
                  <a:pt x="0" y="1624738"/>
                </a:lnTo>
                <a:lnTo>
                  <a:pt x="0" y="0"/>
                </a:lnTo>
                <a:close/>
              </a:path>
            </a:pathLst>
          </a:custGeom>
          <a:blipFill>
            <a:blip r:embed="rId7"/>
            <a:stretch>
              <a:fillRect l="-58895" t="-114130" r="-119974" b="-10153"/>
            </a:stretch>
          </a:blipFill>
        </p:spPr>
      </p:sp>
      <p:sp>
        <p:nvSpPr>
          <p:cNvPr id="45" name="TextBox 45"/>
          <p:cNvSpPr txBox="1"/>
          <p:nvPr/>
        </p:nvSpPr>
        <p:spPr>
          <a:xfrm>
            <a:off x="10492600" y="7329611"/>
            <a:ext cx="2016565" cy="226069"/>
          </a:xfrm>
          <a:prstGeom prst="rect">
            <a:avLst/>
          </a:prstGeom>
        </p:spPr>
        <p:txBody>
          <a:bodyPr lIns="0" tIns="0" rIns="0" bIns="0" rtlCol="0" anchor="t">
            <a:spAutoFit/>
          </a:bodyPr>
          <a:lstStyle/>
          <a:p>
            <a:pPr algn="ctr">
              <a:lnSpc>
                <a:spcPts val="1584"/>
              </a:lnSpc>
            </a:pPr>
            <a:r>
              <a:rPr lang="en-US" sz="1741" spc="17">
                <a:solidFill>
                  <a:srgbClr val="FFFEFB"/>
                </a:solidFill>
                <a:latin typeface="Poppins"/>
                <a:ea typeface="Poppins"/>
                <a:cs typeface="Poppins"/>
                <a:sym typeface="Poppins"/>
              </a:rPr>
              <a:t>Hormone Health </a:t>
            </a:r>
          </a:p>
        </p:txBody>
      </p:sp>
      <p:sp>
        <p:nvSpPr>
          <p:cNvPr id="46" name="TextBox 46"/>
          <p:cNvSpPr txBox="1"/>
          <p:nvPr/>
        </p:nvSpPr>
        <p:spPr>
          <a:xfrm>
            <a:off x="9807127" y="4424484"/>
            <a:ext cx="3511547" cy="600198"/>
          </a:xfrm>
          <a:prstGeom prst="rect">
            <a:avLst/>
          </a:prstGeom>
        </p:spPr>
        <p:txBody>
          <a:bodyPr lIns="0" tIns="0" rIns="0" bIns="0" rtlCol="0" anchor="t">
            <a:spAutoFit/>
          </a:bodyPr>
          <a:lstStyle/>
          <a:p>
            <a:pPr algn="ctr">
              <a:lnSpc>
                <a:spcPts val="4255"/>
              </a:lnSpc>
            </a:pPr>
            <a:r>
              <a:rPr lang="en-US" sz="4172" spc="41">
                <a:solidFill>
                  <a:srgbClr val="FEBA01"/>
                </a:solidFill>
                <a:latin typeface="Poppins"/>
                <a:ea typeface="Poppins"/>
                <a:cs typeface="Poppins"/>
                <a:sym typeface="Poppins"/>
              </a:rPr>
              <a:t>SpayCheck</a:t>
            </a:r>
          </a:p>
        </p:txBody>
      </p:sp>
      <p:sp>
        <p:nvSpPr>
          <p:cNvPr id="47" name="Freeform 47"/>
          <p:cNvSpPr/>
          <p:nvPr/>
        </p:nvSpPr>
        <p:spPr>
          <a:xfrm>
            <a:off x="12695587" y="6978888"/>
            <a:ext cx="813415" cy="770711"/>
          </a:xfrm>
          <a:custGeom>
            <a:avLst/>
            <a:gdLst/>
            <a:ahLst/>
            <a:cxnLst/>
            <a:rect l="l" t="t" r="r" b="b"/>
            <a:pathLst>
              <a:path w="813415" h="770711">
                <a:moveTo>
                  <a:pt x="0" y="0"/>
                </a:moveTo>
                <a:lnTo>
                  <a:pt x="813415" y="0"/>
                </a:lnTo>
                <a:lnTo>
                  <a:pt x="813415" y="770711"/>
                </a:lnTo>
                <a:lnTo>
                  <a:pt x="0" y="770711"/>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48" name="TextBox 48"/>
          <p:cNvSpPr txBox="1"/>
          <p:nvPr/>
        </p:nvSpPr>
        <p:spPr>
          <a:xfrm>
            <a:off x="12166399" y="6624166"/>
            <a:ext cx="719991" cy="246323"/>
          </a:xfrm>
          <a:prstGeom prst="rect">
            <a:avLst/>
          </a:prstGeom>
        </p:spPr>
        <p:txBody>
          <a:bodyPr lIns="0" tIns="0" rIns="0" bIns="0" rtlCol="0" anchor="t">
            <a:spAutoFit/>
          </a:bodyPr>
          <a:lstStyle/>
          <a:p>
            <a:pPr algn="l">
              <a:lnSpc>
                <a:spcPts val="908"/>
              </a:lnSpc>
            </a:pPr>
            <a:r>
              <a:rPr lang="en-US" sz="998" spc="9">
                <a:solidFill>
                  <a:srgbClr val="002D50"/>
                </a:solidFill>
                <a:latin typeface="Poppins"/>
                <a:ea typeface="Poppins"/>
                <a:cs typeface="Poppins"/>
                <a:sym typeface="Poppins"/>
              </a:rPr>
              <a:t>Hormone</a:t>
            </a:r>
          </a:p>
          <a:p>
            <a:pPr algn="l">
              <a:lnSpc>
                <a:spcPts val="908"/>
              </a:lnSpc>
            </a:pPr>
            <a:r>
              <a:rPr lang="en-US" sz="998" spc="9">
                <a:solidFill>
                  <a:srgbClr val="002D50"/>
                </a:solidFill>
                <a:latin typeface="Poppins"/>
                <a:ea typeface="Poppins"/>
                <a:cs typeface="Poppins"/>
                <a:sym typeface="Poppins"/>
              </a:rPr>
              <a:t>Health</a:t>
            </a:r>
          </a:p>
        </p:txBody>
      </p:sp>
      <p:sp>
        <p:nvSpPr>
          <p:cNvPr id="49" name="TextBox 49"/>
          <p:cNvSpPr txBox="1"/>
          <p:nvPr/>
        </p:nvSpPr>
        <p:spPr>
          <a:xfrm>
            <a:off x="10546675" y="5472668"/>
            <a:ext cx="1616551" cy="263309"/>
          </a:xfrm>
          <a:prstGeom prst="rect">
            <a:avLst/>
          </a:prstGeom>
        </p:spPr>
        <p:txBody>
          <a:bodyPr lIns="0" tIns="0" rIns="0" bIns="0" rtlCol="0" anchor="t">
            <a:spAutoFit/>
          </a:bodyPr>
          <a:lstStyle/>
          <a:p>
            <a:pPr algn="l">
              <a:lnSpc>
                <a:spcPts val="1041"/>
              </a:lnSpc>
            </a:pPr>
            <a:r>
              <a:rPr lang="en-US" sz="801" spc="8">
                <a:solidFill>
                  <a:srgbClr val="000000"/>
                </a:solidFill>
                <a:latin typeface="Poppins"/>
                <a:ea typeface="Poppins"/>
                <a:cs typeface="Poppins"/>
                <a:sym typeface="Poppins"/>
              </a:rPr>
              <a:t>Ovarian Remnant Syndrome</a:t>
            </a:r>
          </a:p>
          <a:p>
            <a:pPr algn="l">
              <a:lnSpc>
                <a:spcPts val="1041"/>
              </a:lnSpc>
            </a:pPr>
            <a:r>
              <a:rPr lang="en-US" sz="801" spc="8">
                <a:solidFill>
                  <a:srgbClr val="0190FB"/>
                </a:solidFill>
                <a:latin typeface="Poppins"/>
                <a:ea typeface="Poppins"/>
                <a:cs typeface="Poppins"/>
                <a:sym typeface="Poppins"/>
              </a:rPr>
              <a:t>Canine </a:t>
            </a:r>
          </a:p>
        </p:txBody>
      </p:sp>
      <p:sp>
        <p:nvSpPr>
          <p:cNvPr id="50" name="TextBox 50"/>
          <p:cNvSpPr txBox="1"/>
          <p:nvPr/>
        </p:nvSpPr>
        <p:spPr>
          <a:xfrm>
            <a:off x="9520825" y="8354264"/>
            <a:ext cx="4105338" cy="1137539"/>
          </a:xfrm>
          <a:prstGeom prst="rect">
            <a:avLst/>
          </a:prstGeom>
        </p:spPr>
        <p:txBody>
          <a:bodyPr lIns="0" tIns="0" rIns="0" bIns="0" rtlCol="0" anchor="t">
            <a:spAutoFit/>
          </a:bodyPr>
          <a:lstStyle/>
          <a:p>
            <a:pPr algn="ctr">
              <a:lnSpc>
                <a:spcPts val="2938"/>
              </a:lnSpc>
            </a:pPr>
            <a:r>
              <a:rPr lang="en-US" sz="2600" spc="26">
                <a:solidFill>
                  <a:srgbClr val="0190FB"/>
                </a:solidFill>
                <a:latin typeface="Poppins"/>
                <a:ea typeface="Poppins"/>
                <a:cs typeface="Poppins"/>
                <a:sym typeface="Poppins"/>
              </a:rPr>
              <a:t>Female Dogs post-Spaying. Detecting ovarian remnant tissue</a:t>
            </a:r>
          </a:p>
        </p:txBody>
      </p:sp>
      <p:sp>
        <p:nvSpPr>
          <p:cNvPr id="51" name="TextBox 51"/>
          <p:cNvSpPr txBox="1"/>
          <p:nvPr/>
        </p:nvSpPr>
        <p:spPr>
          <a:xfrm>
            <a:off x="10164805" y="3150482"/>
            <a:ext cx="2530782" cy="842671"/>
          </a:xfrm>
          <a:prstGeom prst="rect">
            <a:avLst/>
          </a:prstGeom>
        </p:spPr>
        <p:txBody>
          <a:bodyPr lIns="0" tIns="0" rIns="0" bIns="0" rtlCol="0" anchor="t">
            <a:spAutoFit/>
          </a:bodyPr>
          <a:lstStyle/>
          <a:p>
            <a:pPr algn="ctr">
              <a:lnSpc>
                <a:spcPts val="6578"/>
              </a:lnSpc>
            </a:pPr>
            <a:r>
              <a:rPr lang="en-US" sz="4698" spc="46">
                <a:solidFill>
                  <a:srgbClr val="0190FB"/>
                </a:solidFill>
                <a:latin typeface="Poppins"/>
                <a:ea typeface="Poppins"/>
                <a:cs typeface="Poppins"/>
                <a:sym typeface="Poppins"/>
              </a:rPr>
              <a:t>2026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76bb4bc-f7cb-40aa-8c99-2e279afc6d6d" xsi:nil="true"/>
    <lcf76f155ced4ddcb4097134ff3c332f xmlns="7903c779-7533-414a-802f-a59e2915db0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962E3C0ECAA9438CC2A3FD3582EC57" ma:contentTypeVersion="18" ma:contentTypeDescription="Create a new document." ma:contentTypeScope="" ma:versionID="278f2dbe19007b02b8f401e12315c1ec">
  <xsd:schema xmlns:xsd="http://www.w3.org/2001/XMLSchema" xmlns:xs="http://www.w3.org/2001/XMLSchema" xmlns:p="http://schemas.microsoft.com/office/2006/metadata/properties" xmlns:ns2="7903c779-7533-414a-802f-a59e2915db07" xmlns:ns3="676bb4bc-f7cb-40aa-8c99-2e279afc6d6d" targetNamespace="http://schemas.microsoft.com/office/2006/metadata/properties" ma:root="true" ma:fieldsID="637e23b5a7d6f3b945ea232c050bf6df" ns2:_="" ns3:_="">
    <xsd:import namespace="7903c779-7533-414a-802f-a59e2915db07"/>
    <xsd:import namespace="676bb4bc-f7cb-40aa-8c99-2e279afc6d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3c779-7533-414a-802f-a59e2915d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6a61507-5972-4338-a186-7966da126b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6bb4bc-f7cb-40aa-8c99-2e279afc6d6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a7ca120-8279-411e-8252-9622e2ba0569}" ma:internalName="TaxCatchAll" ma:showField="CatchAllData" ma:web="676bb4bc-f7cb-40aa-8c99-2e279afc6d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FE91ED-7F76-4057-91E5-984949F1CC59}">
  <ds:schemaRefs>
    <ds:schemaRef ds:uri="http://schemas.microsoft.com/sharepoint/v3/contenttype/forms"/>
  </ds:schemaRefs>
</ds:datastoreItem>
</file>

<file path=customXml/itemProps2.xml><?xml version="1.0" encoding="utf-8"?>
<ds:datastoreItem xmlns:ds="http://schemas.openxmlformats.org/officeDocument/2006/customXml" ds:itemID="{5905069D-F1BB-4F33-98EC-D2CC11DEE372}">
  <ds:schemaRefs>
    <ds:schemaRef ds:uri="676bb4bc-f7cb-40aa-8c99-2e279afc6d6d"/>
    <ds:schemaRef ds:uri="7903c779-7533-414a-802f-a59e2915db0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CB9FCA3-F539-49E4-9ECE-5B9A66BEF47B}">
  <ds:schemaRefs>
    <ds:schemaRef ds:uri="676bb4bc-f7cb-40aa-8c99-2e279afc6d6d"/>
    <ds:schemaRef ds:uri="7903c779-7533-414a-802f-a59e2915db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2627</Words>
  <Application>Microsoft Macintosh PowerPoint</Application>
  <PresentationFormat>Custom</PresentationFormat>
  <Paragraphs>373</Paragraphs>
  <Slides>22</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Arimo</vt:lpstr>
      <vt:lpstr>HK Grotesk Bold</vt:lpstr>
      <vt:lpstr>HK Grotesk Light</vt:lpstr>
      <vt:lpstr>HK Grotesk Medium</vt:lpstr>
      <vt:lpstr>Poppins</vt:lpstr>
      <vt:lpstr>Poppins Bold</vt:lpstr>
      <vt:lpstr>Poppins Italics</vt:lpstr>
      <vt:lpstr>Poppins Light</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insituGen_Animal_Health_V2.2_January_2026</dc:title>
  <cp:lastModifiedBy>Robin Kelly</cp:lastModifiedBy>
  <cp:revision>1</cp:revision>
  <dcterms:created xsi:type="dcterms:W3CDTF">2006-08-16T00:00:00Z</dcterms:created>
  <dcterms:modified xsi:type="dcterms:W3CDTF">2026-05-18T00:43:12Z</dcterms:modified>
  <dc:identifier>DAG_taypYCk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0x01010002962E3C0ECAA9438CC2A3FD3582EC57</vt:lpwstr>
  </property>
</Properties>
</file>